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2" r:id="rId35"/>
    <p:sldId id="289" r:id="rId36"/>
    <p:sldId id="290" r:id="rId37"/>
    <p:sldId id="291" r:id="rId38"/>
  </p:sldIdLst>
  <p:sldSz cx="12192000" cy="6858000"/>
  <p:notesSz cx="7104063" cy="10234613"/>
  <p:embeddedFontLst>
    <p:embeddedFont>
      <p:font typeface="Aharoni" panose="02010803020104030203" pitchFamily="2" charset="-79"/>
      <p:bold r:id="rId40"/>
    </p:embeddedFont>
    <p:embeddedFont>
      <p:font typeface="Oswald" panose="00000500000000000000" pitchFamily="2" charset="0"/>
      <p:regular r:id="rId41"/>
      <p:bold r:id="rId42"/>
    </p:embeddedFont>
    <p:embeddedFont>
      <p:font typeface="Oswald Light" panose="00000400000000000000" pitchFamily="2" charset="0"/>
      <p:regular r:id="rId43"/>
      <p:bold r:id="rId44"/>
    </p:embeddedFont>
    <p:embeddedFont>
      <p:font typeface="Trebuchet MS" panose="020B0603020202020204" pitchFamily="34" charset="0"/>
      <p:regular r:id="rId45"/>
      <p:bold r:id="rId46"/>
      <p:italic r:id="rId47"/>
      <p:boldItalic r:id="rId4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9" roundtripDataSignature="AMtx7mgNJmnuhZ4Y9awD8HGpiLWAIEyB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4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fr-FR"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:notes"/>
          <p:cNvSpPr txBox="1">
            <a:spLocks noGrp="1"/>
          </p:cNvSpPr>
          <p:nvPr>
            <p:ph type="body" idx="1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75" tIns="48275" rIns="96575" bIns="48275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103" name="Google Shape;10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389450ed2d3_1_6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389450ed2d3_1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85139e84a4_0_16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385139e84a4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85139e84a4_0_1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g385139e84a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385139e84a4_0_1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/>
              <a:t>52% on </a:t>
            </a:r>
            <a:endParaRPr/>
          </a:p>
        </p:txBody>
      </p:sp>
      <p:sp>
        <p:nvSpPr>
          <p:cNvPr id="224" name="Google Shape;224;g385139e84a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85139e84a4_0_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4" name="Google Shape;234;g385139e84a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85139e84a4_0_4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4" name="Google Shape;244;g385139e84a4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85139e84a4_0_7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385139e84a4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85139e84a4_0_9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" name="Google Shape;266;g385139e84a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85139e84a4_0_10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7" name="Google Shape;277;g385139e84a4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85139e84a4_0_12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g385139e84a4_0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85139e84a4_0_14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0" name="Google Shape;300;g385139e84a4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385139e84a4_0_15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2" name="Google Shape;312;g385139e84a4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385139e84a4_0_17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4" name="Google Shape;324;g385139e84a4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3851b730af2_0_1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g3851b730af2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851b730af2_0_109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0" name="Google Shape;350;g3851b730af2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851b730af2_0_12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3" name="Google Shape;363;g3851b730af2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851b730af2_0_16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8" name="Google Shape;378;g3851b730af2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851b730af2_0_17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" name="Google Shape;392;g3851b730af2_0_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3851b730af2_0_18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6" name="Google Shape;406;g3851b730af2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851b730af2_0_22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6" name="Google Shape;426;g3851b730af2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1" name="Google Shape;12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3851e571561_3_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6" name="Google Shape;436;g3851e571561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851e571561_3_2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6" name="Google Shape;446;g3851e571561_3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389450ed2d3_1_158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6" name="Google Shape;456;g389450ed2d3_1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2" name="Google Shape;502;p8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p84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8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7" name="Google Shape;477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2504a1c5b91_0_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g2504a1c5b91_0_65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2504a1c5b91_0_655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85139e84a4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g385139e84a4_2_3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g385139e84a4_2_3:notes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300" cy="51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fld id="{00000000-1234-1234-1234-123412341234}" type="slidenum"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850c838392_0_0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" name="Google Shape;129;g3850c8383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89450ed2d3_1_131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g389450ed2d3_1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850c838392_0_3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0" name="Google Shape;150;g3850c838392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85139e84a4_0_3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g385139e84a4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850c838392_0_47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1" name="Google Shape;171;g3850c838392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89450ed2d3_1_122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00" cy="4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00" rIns="99050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1" name="Google Shape;181;g389450ed2d3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00" cy="3454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e de titr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8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86"/>
          <p:cNvSpPr txBox="1"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86"/>
          <p:cNvSpPr txBox="1"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464132"/>
                </a:solidFill>
              </a:defRPr>
            </a:lvl1pPr>
            <a:lvl2pPr lvl="1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86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8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86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23" name="Google Shape;23;p86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5"/>
          <p:cNvSpPr txBox="1"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4000"/>
              <a:buFont typeface="Twentieth Century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5"/>
          <p:cNvSpPr txBox="1">
            <a:spLocks noGrp="1"/>
          </p:cNvSpPr>
          <p:nvPr>
            <p:ph type="body" idx="1"/>
          </p:nvPr>
        </p:nvSpPr>
        <p:spPr>
          <a:xfrm>
            <a:off x="5715000" y="822960"/>
            <a:ext cx="5678424" cy="5184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2400"/>
              <a:buChar char=" "/>
              <a:defRPr sz="2400"/>
            </a:lvl1pPr>
            <a:lvl2pPr marL="914400" lvl="1" indent="-355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Char char="?"/>
              <a:defRPr sz="2000"/>
            </a:lvl2pPr>
            <a:lvl3pPr marL="1371600" lvl="2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3pPr>
            <a:lvl4pPr marL="1828800" lvl="3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4pPr>
            <a:lvl5pPr marL="2286000" lvl="4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5pPr>
            <a:lvl6pPr marL="2743200" lvl="5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6pPr>
            <a:lvl7pPr marL="3200400" lvl="6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7pPr>
            <a:lvl8pPr marL="3657600" lvl="7" indent="-330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Char char="?"/>
              <a:defRPr sz="1600"/>
            </a:lvl8pPr>
            <a:lvl9pPr marL="4114800" lvl="8" indent="-3302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Char char="?"/>
              <a:defRPr sz="1600"/>
            </a:lvl9pPr>
          </a:lstStyle>
          <a:p>
            <a:endParaRPr/>
          </a:p>
        </p:txBody>
      </p:sp>
      <p:sp>
        <p:nvSpPr>
          <p:cNvPr id="76" name="Google Shape;76;p115"/>
          <p:cNvSpPr txBox="1">
            <a:spLocks noGrp="1"/>
          </p:cNvSpPr>
          <p:nvPr>
            <p:ph type="body" idx="2"/>
          </p:nvPr>
        </p:nvSpPr>
        <p:spPr>
          <a:xfrm>
            <a:off x="1024128" y="2257506"/>
            <a:ext cx="4389120" cy="3762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8000"/>
              </a:lnSpc>
              <a:spcBef>
                <a:spcPts val="6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7" name="Google Shape;77;p115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5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 avec légende" type="picTx">
  <p:cSld name="PICTURE_WITH_CAPTIO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6"/>
          <p:cNvSpPr txBox="1"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5000"/>
              <a:buFont typeface="Twentieth Century"/>
              <a:buNone/>
              <a:defRPr sz="5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6"/>
          <p:cNvSpPr>
            <a:spLocks noGrp="1"/>
          </p:cNvSpPr>
          <p:nvPr>
            <p:ph type="pic" idx="2"/>
          </p:nvPr>
        </p:nvSpPr>
        <p:spPr>
          <a:xfrm>
            <a:off x="0" y="-1"/>
            <a:ext cx="12188952" cy="4572000"/>
          </a:xfrm>
          <a:prstGeom prst="rect">
            <a:avLst/>
          </a:prstGeom>
          <a:solidFill>
            <a:srgbClr val="C3D7D7"/>
          </a:solidFill>
          <a:ln>
            <a:noFill/>
          </a:ln>
        </p:spPr>
      </p:sp>
      <p:sp>
        <p:nvSpPr>
          <p:cNvPr id="83" name="Google Shape;83;p116"/>
          <p:cNvSpPr txBox="1">
            <a:spLocks noGrp="1"/>
          </p:cNvSpPr>
          <p:nvPr>
            <p:ph type="body" idx="1"/>
          </p:nvPr>
        </p:nvSpPr>
        <p:spPr>
          <a:xfrm>
            <a:off x="8610600" y="4960138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46413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4" name="Google Shape;84;p116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6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6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87" name="Google Shape;87;p116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17"/>
          <p:cNvSpPr txBox="1">
            <a:spLocks noGrp="1"/>
          </p:cNvSpPr>
          <p:nvPr>
            <p:ph type="body" idx="1"/>
          </p:nvPr>
        </p:nvSpPr>
        <p:spPr>
          <a:xfrm rot="5400000">
            <a:off x="3872484" y="-562355"/>
            <a:ext cx="4023360" cy="972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91" name="Google Shape;91;p117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17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vertical et texte" type="vertTitleAndTx">
  <p:cSld name="VERTICAL_TITLE_AND_VERTICAL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8"/>
          <p:cNvSpPr txBox="1">
            <a:spLocks noGrp="1"/>
          </p:cNvSpPr>
          <p:nvPr>
            <p:ph type="title"/>
          </p:nvPr>
        </p:nvSpPr>
        <p:spPr>
          <a:xfrm rot="5400000">
            <a:off x="7334250" y="2152650"/>
            <a:ext cx="54102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91425" rIns="45700" bIns="91425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18"/>
          <p:cNvSpPr txBox="1">
            <a:spLocks noGrp="1"/>
          </p:cNvSpPr>
          <p:nvPr>
            <p:ph type="body" idx="1"/>
          </p:nvPr>
        </p:nvSpPr>
        <p:spPr>
          <a:xfrm rot="5400000">
            <a:off x="2076450" y="-323850"/>
            <a:ext cx="5410200" cy="75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97" name="Google Shape;97;p118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18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1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00" name="Google Shape;100;p118"/>
          <p:cNvCxnSpPr/>
          <p:nvPr/>
        </p:nvCxnSpPr>
        <p:spPr>
          <a:xfrm rot="10800000">
            <a:off x="10058400" y="59263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87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7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27" name="Google Shape;27;p87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87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87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ésumé 1">
  <p:cSld name="Résumé 1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oogle Shape;31;p88"/>
          <p:cNvPicPr preferRelativeResize="0"/>
          <p:nvPr/>
        </p:nvPicPr>
        <p:blipFill rotWithShape="1">
          <a:blip r:embed="rId2">
            <a:alphaModFix/>
          </a:blip>
          <a:srcRect l="19256" t="-150" r="58718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88"/>
          <p:cNvSpPr txBox="1"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2800"/>
              <a:buFont typeface="Twentieth Century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8"/>
          <p:cNvSpPr txBox="1">
            <a:spLocks noGrp="1"/>
          </p:cNvSpPr>
          <p:nvPr>
            <p:ph type="body" idx="1"/>
          </p:nvPr>
        </p:nvSpPr>
        <p:spPr>
          <a:xfrm>
            <a:off x="911352" y="2058669"/>
            <a:ext cx="6192838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?"/>
              <a:defRPr sz="2000"/>
            </a:lvl2pPr>
            <a:lvl3pPr marL="1371600" lvl="2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?"/>
              <a:defRPr sz="2000"/>
            </a:lvl3pPr>
            <a:lvl4pPr marL="1828800" lvl="3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?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Char char="?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4" name="Google Shape;34;p88"/>
          <p:cNvSpPr txBox="1">
            <a:spLocks noGrp="1"/>
          </p:cNvSpPr>
          <p:nvPr>
            <p:ph type="body" idx="2"/>
          </p:nvPr>
        </p:nvSpPr>
        <p:spPr>
          <a:xfrm>
            <a:off x="8295483" y="2058670"/>
            <a:ext cx="3002755" cy="3687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wentieth Century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wentieth Century"/>
              <a:buNone/>
              <a:defRPr sz="2000"/>
            </a:lvl2pPr>
            <a:lvl3pPr marL="1371600" lvl="2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wentieth Century"/>
              <a:buNone/>
              <a:defRPr sz="2000"/>
            </a:lvl3pPr>
            <a:lvl4pPr marL="1828800" lvl="3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wentieth Century"/>
              <a:buNone/>
              <a:defRPr sz="2000"/>
            </a:lvl4pPr>
            <a:lvl5pPr marL="2286000" lvl="4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wentieth Century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35" name="Google Shape;35;p88"/>
          <p:cNvSpPr txBox="1">
            <a:spLocks noGrp="1"/>
          </p:cNvSpPr>
          <p:nvPr>
            <p:ph type="sldNum" idx="12"/>
          </p:nvPr>
        </p:nvSpPr>
        <p:spPr>
          <a:xfrm>
            <a:off x="911352" y="6246622"/>
            <a:ext cx="267004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4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4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4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4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4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4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4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4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4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sp>
        <p:nvSpPr>
          <p:cNvPr id="36" name="Google Shape;36;p88"/>
          <p:cNvSpPr txBox="1">
            <a:spLocks noGrp="1"/>
          </p:cNvSpPr>
          <p:nvPr>
            <p:ph type="ftr" idx="11"/>
          </p:nvPr>
        </p:nvSpPr>
        <p:spPr>
          <a:xfrm>
            <a:off x="3806194" y="624662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e de titre">
  <p:cSld name="1_Diapositive de titre">
    <p:bg>
      <p:bgPr>
        <a:solidFill>
          <a:srgbClr val="D9D5CF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9"/>
          <p:cNvSpPr txBox="1">
            <a:spLocks noGrp="1"/>
          </p:cNvSpPr>
          <p:nvPr>
            <p:ph type="ctrTitle"/>
          </p:nvPr>
        </p:nvSpPr>
        <p:spPr>
          <a:xfrm>
            <a:off x="6071616" y="960120"/>
            <a:ext cx="5221224" cy="3056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4000"/>
              <a:buFont typeface="Twentieth Century"/>
              <a:buNone/>
              <a:defRPr sz="4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89"/>
          <p:cNvPicPr preferRelativeResize="0"/>
          <p:nvPr/>
        </p:nvPicPr>
        <p:blipFill rotWithShape="1">
          <a:blip r:embed="rId2">
            <a:alphaModFix/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739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re de section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1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91"/>
          <p:cNvSpPr txBox="1"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5000"/>
              <a:buFont typeface="Twentieth Century"/>
              <a:buNone/>
              <a:defRPr sz="50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1"/>
          <p:cNvSpPr txBox="1"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46413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C8B8A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C8B8A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400"/>
              <a:buNone/>
              <a:defRPr sz="1400">
                <a:solidFill>
                  <a:srgbClr val="8C8B8A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1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1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1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47" name="Google Shape;47;p91"/>
          <p:cNvCxnSpPr/>
          <p:nvPr/>
        </p:nvCxnSpPr>
        <p:spPr>
          <a:xfrm rot="10800000">
            <a:off x="8386842" y="5264106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2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92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1" name="Google Shape;51;p92"/>
          <p:cNvSpPr txBox="1">
            <a:spLocks noGrp="1"/>
          </p:cNvSpPr>
          <p:nvPr>
            <p:ph type="body" idx="2"/>
          </p:nvPr>
        </p:nvSpPr>
        <p:spPr>
          <a:xfrm>
            <a:off x="5989320" y="2286000"/>
            <a:ext cx="475488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2" name="Google Shape;52;p92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2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2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93"/>
          <p:cNvSpPr txBox="1"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rgbClr val="679B9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93"/>
          <p:cNvSpPr txBox="1">
            <a:spLocks noGrp="1"/>
          </p:cNvSpPr>
          <p:nvPr>
            <p:ph type="body" idx="2"/>
          </p:nvPr>
        </p:nvSpPr>
        <p:spPr>
          <a:xfrm>
            <a:off x="1024128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59" name="Google Shape;59;p93"/>
          <p:cNvSpPr txBox="1">
            <a:spLocks noGrp="1"/>
          </p:cNvSpPr>
          <p:nvPr>
            <p:ph type="body" idx="3"/>
          </p:nvPr>
        </p:nvSpPr>
        <p:spPr>
          <a:xfrm>
            <a:off x="5989320" y="2179636"/>
            <a:ext cx="4754880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45700" rIns="13715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 b="0" cap="none">
                <a:solidFill>
                  <a:srgbClr val="679B9A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0" name="Google Shape;60;p93"/>
          <p:cNvSpPr txBox="1">
            <a:spLocks noGrp="1"/>
          </p:cNvSpPr>
          <p:nvPr>
            <p:ph type="body" idx="4"/>
          </p:nvPr>
        </p:nvSpPr>
        <p:spPr>
          <a:xfrm>
            <a:off x="5989320" y="2967788"/>
            <a:ext cx="4754880" cy="3341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SzPts val="1800"/>
              <a:buChar char="?"/>
              <a:defRPr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3pPr>
            <a:lvl4pPr marL="1828800" lvl="3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4pPr>
            <a:lvl5pPr marL="2286000" lvl="4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6pPr>
            <a:lvl7pPr marL="3200400" lvl="6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7pPr>
            <a:lvl8pPr marL="3657600" lvl="7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?"/>
              <a:defRPr/>
            </a:lvl8pPr>
            <a:lvl9pPr marL="4114800" lvl="8" indent="-342900" algn="l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SzPts val="1800"/>
              <a:buChar char="?"/>
              <a:defRPr/>
            </a:lvl9pPr>
          </a:lstStyle>
          <a:p>
            <a:endParaRPr/>
          </a:p>
        </p:txBody>
      </p:sp>
      <p:sp>
        <p:nvSpPr>
          <p:cNvPr id="61" name="Google Shape;61;p93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3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3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3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3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3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de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4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4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4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5"/>
          <p:cNvSpPr txBox="1"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5000"/>
              <a:buFont typeface="Twentieth Century"/>
              <a:buNone/>
              <a:defRPr sz="5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85"/>
          <p:cNvSpPr txBox="1"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3683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2"/>
              </a:buClr>
              <a:buSzPts val="2200"/>
              <a:buFont typeface="Twentieth Century"/>
              <a:buChar char=" "/>
              <a:defRPr sz="2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🢝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400"/>
              </a:spcAft>
              <a:buClr>
                <a:schemeClr val="accent2"/>
              </a:buClr>
              <a:buSzPts val="1400"/>
              <a:buFont typeface="Noto Sans Symbols"/>
              <a:buChar char="🢝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85"/>
          <p:cNvSpPr txBox="1">
            <a:spLocks noGrp="1"/>
          </p:cNvSpPr>
          <p:nvPr>
            <p:ph type="dt" idx="10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3" name="Google Shape;13;p85"/>
          <p:cNvSpPr txBox="1">
            <a:spLocks noGrp="1"/>
          </p:cNvSpPr>
          <p:nvPr>
            <p:ph type="ftr" idx="11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4" name="Google Shape;14;p85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  <a:defRPr sz="1000" b="0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  <p:cxnSp>
        <p:nvCxnSpPr>
          <p:cNvPr id="15" name="Google Shape;15;p85"/>
          <p:cNvCxnSpPr/>
          <p:nvPr/>
        </p:nvCxnSpPr>
        <p:spPr>
          <a:xfrm rot="10800000">
            <a:off x="762000" y="826324"/>
            <a:ext cx="0" cy="91440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1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>
            <a:off x="2184394" y="2013546"/>
            <a:ext cx="8553907" cy="2830908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ts val="6000"/>
              <a:buFont typeface="Trebuchet MS"/>
              <a:buNone/>
            </a:pPr>
            <a:r>
              <a:rPr lang="fr-FR" sz="6600" b="1">
                <a:solidFill>
                  <a:srgbClr val="C00000"/>
                </a:solidFill>
                <a:latin typeface="Aharoni"/>
                <a:ea typeface="Aharoni"/>
                <a:cs typeface="Aharoni"/>
                <a:sym typeface="Aharoni"/>
              </a:rPr>
              <a:t>WEBINAIRE </a:t>
            </a:r>
            <a:br>
              <a:rPr lang="fr-FR" sz="5000">
                <a:solidFill>
                  <a:srgbClr val="FF6600"/>
                </a:solidFill>
              </a:rPr>
            </a:br>
            <a:r>
              <a:rPr lang="fr-FR" sz="4900" b="1">
                <a:solidFill>
                  <a:schemeClr val="dk1"/>
                </a:solidFill>
              </a:rPr>
              <a:t>NOUVELLES FORMES D’EXERCICE</a:t>
            </a:r>
            <a:endParaRPr sz="4900" b="1">
              <a:solidFill>
                <a:srgbClr val="9900CC"/>
              </a:solidFill>
            </a:endParaRPr>
          </a:p>
        </p:txBody>
      </p:sp>
      <p:sp>
        <p:nvSpPr>
          <p:cNvPr id="106" name="Google Shape;106;p19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</a:t>
            </a:fld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38746" y="0"/>
            <a:ext cx="1743007" cy="165817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3870960" y="5350213"/>
            <a:ext cx="464778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1" i="0" u="none" strike="noStrike" cap="none">
                <a:solidFill>
                  <a:srgbClr val="C000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 7 octobre 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8518747" y="5473323"/>
            <a:ext cx="41148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de 20h à 21h30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89450ed2d3_1_65"/>
          <p:cNvSpPr/>
          <p:nvPr/>
        </p:nvSpPr>
        <p:spPr>
          <a:xfrm>
            <a:off x="0" y="2312954"/>
            <a:ext cx="12192000" cy="48114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4" name="Google Shape;194;g389450ed2d3_1_65"/>
          <p:cNvSpPr txBox="1">
            <a:spLocks noGrp="1"/>
          </p:cNvSpPr>
          <p:nvPr>
            <p:ph type="title"/>
          </p:nvPr>
        </p:nvSpPr>
        <p:spPr>
          <a:xfrm>
            <a:off x="1063050" y="303825"/>
            <a:ext cx="8399400" cy="20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2.0. LES RETOURS DES SONDAGES - Evolution de l’exercice libéral</a:t>
            </a:r>
            <a:endParaRPr sz="44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Niveau de formation et d’information concernant l’exercice libéral</a:t>
            </a:r>
            <a:endParaRPr sz="4400">
              <a:solidFill>
                <a:schemeClr val="dk1"/>
              </a:solidFill>
            </a:endParaRPr>
          </a:p>
        </p:txBody>
      </p:sp>
      <p:sp>
        <p:nvSpPr>
          <p:cNvPr id="195" name="Google Shape;195;g389450ed2d3_1_65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10</a:t>
            </a:fld>
            <a:endParaRPr/>
          </a:p>
        </p:txBody>
      </p:sp>
      <p:pic>
        <p:nvPicPr>
          <p:cNvPr id="196" name="Google Shape;196;g389450ed2d3_1_65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97" name="Google Shape;197;g389450ed2d3_1_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3388" y="303835"/>
            <a:ext cx="1743008" cy="1658171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98" name="Google Shape;198;g389450ed2d3_1_65"/>
          <p:cNvSpPr txBox="1">
            <a:spLocks noGrp="1"/>
          </p:cNvSpPr>
          <p:nvPr>
            <p:ph type="body" idx="1"/>
          </p:nvPr>
        </p:nvSpPr>
        <p:spPr>
          <a:xfrm>
            <a:off x="653599" y="2752750"/>
            <a:ext cx="81606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457200" lvl="0" indent="-4229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AutoNum type="arabicPeriod"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Profil de l’évolution de la psychomotricité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4229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AutoNum type="arabicPeriod"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Suivi de l’actualité HAS, recommandations </a:t>
            </a:r>
            <a:r>
              <a:rPr lang="fr-FR" sz="2100">
                <a:latin typeface="Oswald"/>
                <a:ea typeface="Oswald"/>
                <a:cs typeface="Oswald"/>
                <a:sym typeface="Oswald"/>
              </a:rPr>
              <a:t>62%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4229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AutoNum type="arabicPeriod"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Réglementation et obligations légales PMR </a:t>
            </a:r>
            <a:r>
              <a:rPr lang="fr-FR" sz="2100">
                <a:latin typeface="Oswald"/>
                <a:ea typeface="Oswald"/>
                <a:cs typeface="Oswald"/>
                <a:sym typeface="Oswald"/>
              </a:rPr>
              <a:t>90%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4229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AutoNum type="arabicPeriod"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Administration, Gestion, Business Plan</a:t>
            </a:r>
            <a:r>
              <a:rPr lang="fr-FR" sz="2100">
                <a:latin typeface="Oswald"/>
                <a:ea typeface="Oswald"/>
                <a:cs typeface="Oswald"/>
                <a:sym typeface="Oswald"/>
              </a:rPr>
              <a:t> 82%</a:t>
            </a:r>
            <a:endParaRPr sz="21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42291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AutoNum type="arabicPeriod"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Fonctionnement libéral (Indemnité Journalière </a:t>
            </a:r>
            <a:r>
              <a:rPr lang="fr-FR" sz="2100">
                <a:latin typeface="Oswald"/>
                <a:ea typeface="Oswald"/>
                <a:cs typeface="Oswald"/>
                <a:sym typeface="Oswald"/>
              </a:rPr>
              <a:t>80%</a:t>
            </a: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, Congé maternité </a:t>
            </a:r>
            <a:r>
              <a:rPr lang="fr-FR" sz="2100">
                <a:latin typeface="Oswald"/>
                <a:ea typeface="Oswald"/>
                <a:cs typeface="Oswald"/>
                <a:sym typeface="Oswald"/>
              </a:rPr>
              <a:t>82%</a:t>
            </a: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, Cessation d’activité retraite </a:t>
            </a:r>
            <a:r>
              <a:rPr lang="fr-FR" sz="2100">
                <a:latin typeface="Oswald"/>
                <a:ea typeface="Oswald"/>
                <a:cs typeface="Oswald"/>
                <a:sym typeface="Oswald"/>
              </a:rPr>
              <a:t>89%</a:t>
            </a: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, prévoyance </a:t>
            </a:r>
            <a:r>
              <a:rPr lang="fr-FR" sz="2100">
                <a:latin typeface="Oswald"/>
                <a:ea typeface="Oswald"/>
                <a:cs typeface="Oswald"/>
                <a:sym typeface="Oswald"/>
              </a:rPr>
              <a:t>93%</a:t>
            </a: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, Collaboration, Remplacement </a:t>
            </a:r>
            <a:r>
              <a:rPr lang="fr-FR" sz="2100">
                <a:latin typeface="Oswald"/>
                <a:ea typeface="Oswald"/>
                <a:cs typeface="Oswald"/>
                <a:sym typeface="Oswald"/>
              </a:rPr>
              <a:t>67%</a:t>
            </a: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,...)</a:t>
            </a: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9" name="Google Shape;199;g389450ed2d3_1_65"/>
          <p:cNvSpPr/>
          <p:nvPr/>
        </p:nvSpPr>
        <p:spPr>
          <a:xfrm>
            <a:off x="8007900" y="2938725"/>
            <a:ext cx="3598500" cy="16581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à partir du 15 oct.</a:t>
            </a:r>
            <a:endParaRPr sz="18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RETROUVEZ LA TOTALITE DES SUJETS </a:t>
            </a:r>
            <a:endParaRPr sz="18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DANS LE COMPTE-RENDU DISPONIBLE SUR NOTRE SITE </a:t>
            </a:r>
            <a:endParaRPr sz="1800" b="1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85139e84a4_0_165"/>
          <p:cNvSpPr/>
          <p:nvPr/>
        </p:nvSpPr>
        <p:spPr>
          <a:xfrm>
            <a:off x="0" y="2312954"/>
            <a:ext cx="12192000" cy="48114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5" name="Google Shape;205;g385139e84a4_0_165"/>
          <p:cNvSpPr txBox="1">
            <a:spLocks noGrp="1"/>
          </p:cNvSpPr>
          <p:nvPr>
            <p:ph type="title"/>
          </p:nvPr>
        </p:nvSpPr>
        <p:spPr>
          <a:xfrm>
            <a:off x="1063042" y="916268"/>
            <a:ext cx="42483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2.1. LES RETOURS DES SONDAGES</a:t>
            </a:r>
            <a:endParaRPr/>
          </a:p>
        </p:txBody>
      </p:sp>
      <p:sp>
        <p:nvSpPr>
          <p:cNvPr id="206" name="Google Shape;206;g385139e84a4_0_165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11</a:t>
            </a:fld>
            <a:endParaRPr/>
          </a:p>
        </p:txBody>
      </p:sp>
      <p:pic>
        <p:nvPicPr>
          <p:cNvPr id="207" name="Google Shape;207;g385139e84a4_0_165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8" name="Google Shape;208;g385139e84a4_0_1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3388" y="303835"/>
            <a:ext cx="1743008" cy="1658171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09" name="Google Shape;209;g385139e84a4_0_165"/>
          <p:cNvSpPr txBox="1">
            <a:spLocks noGrp="1"/>
          </p:cNvSpPr>
          <p:nvPr>
            <p:ph type="body" idx="1"/>
          </p:nvPr>
        </p:nvSpPr>
        <p:spPr>
          <a:xfrm>
            <a:off x="921150" y="2312950"/>
            <a:ext cx="90516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46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C.A.  psychomotriciens en février 2025</a:t>
            </a:r>
            <a:r>
              <a:rPr lang="fr-FR" sz="1800">
                <a:latin typeface="Oswald"/>
                <a:ea typeface="Oswald"/>
                <a:cs typeface="Oswald"/>
                <a:sym typeface="Oswald"/>
              </a:rPr>
              <a:t> (n=1044)</a:t>
            </a:r>
            <a:endParaRPr sz="18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10" name="Google Shape;210;g385139e84a4_0_1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8950" y="3046275"/>
            <a:ext cx="6435655" cy="386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g385139e84a4_0_1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36228" y="3046275"/>
            <a:ext cx="4542475" cy="2724275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85139e84a4_0_19"/>
          <p:cNvSpPr/>
          <p:nvPr/>
        </p:nvSpPr>
        <p:spPr>
          <a:xfrm>
            <a:off x="0" y="2312954"/>
            <a:ext cx="12192000" cy="48114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" name="Google Shape;217;g385139e84a4_0_19"/>
          <p:cNvSpPr txBox="1">
            <a:spLocks noGrp="1"/>
          </p:cNvSpPr>
          <p:nvPr>
            <p:ph type="title"/>
          </p:nvPr>
        </p:nvSpPr>
        <p:spPr>
          <a:xfrm>
            <a:off x="1063050" y="303825"/>
            <a:ext cx="8800200" cy="18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2.3. LES RETOURS DES SONDAGES - Espace temps / Projection</a:t>
            </a:r>
            <a:endParaRPr/>
          </a:p>
        </p:txBody>
      </p:sp>
      <p:sp>
        <p:nvSpPr>
          <p:cNvPr id="218" name="Google Shape;218;g385139e84a4_0_19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12</a:t>
            </a:fld>
            <a:endParaRPr/>
          </a:p>
        </p:txBody>
      </p:sp>
      <p:pic>
        <p:nvPicPr>
          <p:cNvPr id="219" name="Google Shape;219;g385139e84a4_0_19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0" name="Google Shape;220;g385139e84a4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3388" y="303835"/>
            <a:ext cx="1743008" cy="1658171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21" name="Google Shape;221;g385139e84a4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7675" y="2424925"/>
            <a:ext cx="7818514" cy="46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85139e84a4_0_10"/>
          <p:cNvSpPr/>
          <p:nvPr/>
        </p:nvSpPr>
        <p:spPr>
          <a:xfrm>
            <a:off x="0" y="2312954"/>
            <a:ext cx="12192000" cy="48114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7" name="Google Shape;227;g385139e84a4_0_10"/>
          <p:cNvSpPr txBox="1">
            <a:spLocks noGrp="1"/>
          </p:cNvSpPr>
          <p:nvPr>
            <p:ph type="title"/>
          </p:nvPr>
        </p:nvSpPr>
        <p:spPr>
          <a:xfrm>
            <a:off x="1063049" y="916275"/>
            <a:ext cx="85923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2.1. LES RETOURS DES SONDAGES</a:t>
            </a:r>
            <a:endParaRPr/>
          </a:p>
        </p:txBody>
      </p:sp>
      <p:sp>
        <p:nvSpPr>
          <p:cNvPr id="228" name="Google Shape;228;g385139e84a4_0_10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13</a:t>
            </a:fld>
            <a:endParaRPr/>
          </a:p>
        </p:txBody>
      </p:sp>
      <p:pic>
        <p:nvPicPr>
          <p:cNvPr id="229" name="Google Shape;229;g385139e84a4_0_10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0" name="Google Shape;230;g385139e84a4_0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3388" y="303835"/>
            <a:ext cx="1743008" cy="1658171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31" name="Google Shape;231;g385139e84a4_0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061" y="2312950"/>
            <a:ext cx="9569549" cy="48114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385139e84a4_0_1"/>
          <p:cNvSpPr/>
          <p:nvPr/>
        </p:nvSpPr>
        <p:spPr>
          <a:xfrm>
            <a:off x="0" y="2312954"/>
            <a:ext cx="12192000" cy="48114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" name="Google Shape;237;g385139e84a4_0_1"/>
          <p:cNvSpPr txBox="1">
            <a:spLocks noGrp="1"/>
          </p:cNvSpPr>
          <p:nvPr>
            <p:ph type="title"/>
          </p:nvPr>
        </p:nvSpPr>
        <p:spPr>
          <a:xfrm>
            <a:off x="1063058" y="916275"/>
            <a:ext cx="88002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2.1. LES RETOURS DES SONDAGES</a:t>
            </a:r>
            <a:endParaRPr/>
          </a:p>
        </p:txBody>
      </p:sp>
      <p:sp>
        <p:nvSpPr>
          <p:cNvPr id="238" name="Google Shape;238;g385139e84a4_0_1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14</a:t>
            </a:fld>
            <a:endParaRPr/>
          </a:p>
        </p:txBody>
      </p:sp>
      <p:pic>
        <p:nvPicPr>
          <p:cNvPr id="239" name="Google Shape;239;g385139e84a4_0_1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0" name="Google Shape;240;g385139e84a4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3388" y="303835"/>
            <a:ext cx="1743008" cy="1658171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1" name="Google Shape;241;g385139e84a4_0_1"/>
          <p:cNvSpPr txBox="1">
            <a:spLocks noGrp="1"/>
          </p:cNvSpPr>
          <p:nvPr>
            <p:ph type="body" idx="1"/>
          </p:nvPr>
        </p:nvSpPr>
        <p:spPr>
          <a:xfrm>
            <a:off x="542450" y="2752750"/>
            <a:ext cx="10833300" cy="393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Quel risques psychosociaux à l’exercice libéral  ? 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Char char="-"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65 % affirment ressentir un épuisement ou un stress  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Char char="-"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62% identifient la multi gestion administrative comme un frein à l’installation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Char char="-"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30% changent de mode ou de lieu d’exercice dû à l’épuisement 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385139e84a4_0_43"/>
          <p:cNvSpPr/>
          <p:nvPr/>
        </p:nvSpPr>
        <p:spPr>
          <a:xfrm>
            <a:off x="0" y="2312954"/>
            <a:ext cx="12192000" cy="48114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47" name="Google Shape;247;g385139e84a4_0_43"/>
          <p:cNvSpPr txBox="1">
            <a:spLocks noGrp="1"/>
          </p:cNvSpPr>
          <p:nvPr>
            <p:ph type="title"/>
          </p:nvPr>
        </p:nvSpPr>
        <p:spPr>
          <a:xfrm>
            <a:off x="1063057" y="916275"/>
            <a:ext cx="82203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2.4. LES RETOURS DES SONDAGES </a:t>
            </a:r>
            <a:endParaRPr/>
          </a:p>
        </p:txBody>
      </p:sp>
      <p:sp>
        <p:nvSpPr>
          <p:cNvPr id="248" name="Google Shape;248;g385139e84a4_0_43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15</a:t>
            </a:fld>
            <a:endParaRPr/>
          </a:p>
        </p:txBody>
      </p:sp>
      <p:pic>
        <p:nvPicPr>
          <p:cNvPr id="249" name="Google Shape;249;g385139e84a4_0_43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50" name="Google Shape;250;g385139e84a4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3388" y="303835"/>
            <a:ext cx="1743008" cy="1658171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1" name="Google Shape;251;g385139e84a4_0_43"/>
          <p:cNvSpPr txBox="1">
            <a:spLocks noGrp="1"/>
          </p:cNvSpPr>
          <p:nvPr>
            <p:ph type="body" idx="1"/>
          </p:nvPr>
        </p:nvSpPr>
        <p:spPr>
          <a:xfrm>
            <a:off x="1570200" y="2312941"/>
            <a:ext cx="90516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3600" dirty="0">
                <a:latin typeface="Oswald"/>
                <a:ea typeface="Oswald"/>
                <a:cs typeface="Oswald"/>
                <a:sym typeface="Oswald"/>
              </a:rPr>
              <a:t>Adressage de la patientèle :</a:t>
            </a:r>
            <a:endParaRPr sz="2000" dirty="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52" name="Google Shape;252;g385139e84a4_0_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800" y="3057577"/>
            <a:ext cx="10142001" cy="3800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385139e84a4_0_72"/>
          <p:cNvSpPr/>
          <p:nvPr/>
        </p:nvSpPr>
        <p:spPr>
          <a:xfrm>
            <a:off x="0" y="2312954"/>
            <a:ext cx="12192000" cy="48114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58" name="Google Shape;258;g385139e84a4_0_72"/>
          <p:cNvSpPr txBox="1">
            <a:spLocks noGrp="1"/>
          </p:cNvSpPr>
          <p:nvPr>
            <p:ph type="title"/>
          </p:nvPr>
        </p:nvSpPr>
        <p:spPr>
          <a:xfrm>
            <a:off x="1063058" y="916275"/>
            <a:ext cx="82668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2.4. LES RETOURS DES SONDAGES </a:t>
            </a:r>
            <a:endParaRPr/>
          </a:p>
        </p:txBody>
      </p:sp>
      <p:sp>
        <p:nvSpPr>
          <p:cNvPr id="259" name="Google Shape;259;g385139e84a4_0_72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16</a:t>
            </a:fld>
            <a:endParaRPr/>
          </a:p>
        </p:txBody>
      </p:sp>
      <p:pic>
        <p:nvPicPr>
          <p:cNvPr id="260" name="Google Shape;260;g385139e84a4_0_72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1" name="Google Shape;261;g385139e84a4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3388" y="303835"/>
            <a:ext cx="1743008" cy="1658171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62" name="Google Shape;262;g385139e84a4_0_72"/>
          <p:cNvSpPr txBox="1">
            <a:spLocks noGrp="1"/>
          </p:cNvSpPr>
          <p:nvPr>
            <p:ph type="body" idx="1"/>
          </p:nvPr>
        </p:nvSpPr>
        <p:spPr>
          <a:xfrm>
            <a:off x="1570200" y="2312941"/>
            <a:ext cx="90516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Conditions de paiement par les PCO  :</a:t>
            </a: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63" name="Google Shape;263;g385139e84a4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7328" y="3027653"/>
            <a:ext cx="10359988" cy="395735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385139e84a4_0_93"/>
          <p:cNvSpPr/>
          <p:nvPr/>
        </p:nvSpPr>
        <p:spPr>
          <a:xfrm>
            <a:off x="0" y="2312954"/>
            <a:ext cx="12192000" cy="48114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69" name="Google Shape;269;g385139e84a4_0_93"/>
          <p:cNvSpPr txBox="1">
            <a:spLocks noGrp="1"/>
          </p:cNvSpPr>
          <p:nvPr>
            <p:ph type="title"/>
          </p:nvPr>
        </p:nvSpPr>
        <p:spPr>
          <a:xfrm>
            <a:off x="1063057" y="916275"/>
            <a:ext cx="81042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2.4. LES RETOURS DES SONDAGES</a:t>
            </a:r>
            <a:endParaRPr/>
          </a:p>
        </p:txBody>
      </p:sp>
      <p:sp>
        <p:nvSpPr>
          <p:cNvPr id="270" name="Google Shape;270;g385139e84a4_0_93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17</a:t>
            </a:fld>
            <a:endParaRPr/>
          </a:p>
        </p:txBody>
      </p:sp>
      <p:pic>
        <p:nvPicPr>
          <p:cNvPr id="271" name="Google Shape;271;g385139e84a4_0_93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2" name="Google Shape;272;g385139e84a4_0_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3388" y="303835"/>
            <a:ext cx="1743008" cy="1658171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73" name="Google Shape;273;g385139e84a4_0_93"/>
          <p:cNvSpPr txBox="1">
            <a:spLocks noGrp="1"/>
          </p:cNvSpPr>
          <p:nvPr>
            <p:ph type="body" idx="1"/>
          </p:nvPr>
        </p:nvSpPr>
        <p:spPr>
          <a:xfrm>
            <a:off x="1570200" y="2312941"/>
            <a:ext cx="90516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Contrepartie en formation:</a:t>
            </a: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74" name="Google Shape;274;g385139e84a4_0_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0275" y="3035725"/>
            <a:ext cx="10397050" cy="3822275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85139e84a4_0_104"/>
          <p:cNvSpPr/>
          <p:nvPr/>
        </p:nvSpPr>
        <p:spPr>
          <a:xfrm>
            <a:off x="0" y="2312954"/>
            <a:ext cx="12192000" cy="48114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80" name="Google Shape;280;g385139e84a4_0_104"/>
          <p:cNvSpPr txBox="1">
            <a:spLocks noGrp="1"/>
          </p:cNvSpPr>
          <p:nvPr>
            <p:ph type="title"/>
          </p:nvPr>
        </p:nvSpPr>
        <p:spPr>
          <a:xfrm>
            <a:off x="1063057" y="916275"/>
            <a:ext cx="81507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2.4. LES RETOURS DES SONDAGES </a:t>
            </a:r>
            <a:endParaRPr/>
          </a:p>
        </p:txBody>
      </p:sp>
      <p:sp>
        <p:nvSpPr>
          <p:cNvPr id="281" name="Google Shape;281;g385139e84a4_0_104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18</a:t>
            </a:fld>
            <a:endParaRPr/>
          </a:p>
        </p:txBody>
      </p:sp>
      <p:pic>
        <p:nvPicPr>
          <p:cNvPr id="282" name="Google Shape;282;g385139e84a4_0_104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3" name="Google Shape;283;g385139e84a4_0_1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3388" y="303835"/>
            <a:ext cx="1743008" cy="1658171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84" name="Google Shape;284;g385139e84a4_0_104"/>
          <p:cNvSpPr txBox="1">
            <a:spLocks noGrp="1"/>
          </p:cNvSpPr>
          <p:nvPr>
            <p:ph type="body" idx="1"/>
          </p:nvPr>
        </p:nvSpPr>
        <p:spPr>
          <a:xfrm>
            <a:off x="1570200" y="2312941"/>
            <a:ext cx="90516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Indépendance de l’exercice :</a:t>
            </a: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85" name="Google Shape;285;g385139e84a4_0_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450" y="2976575"/>
            <a:ext cx="10323349" cy="38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85139e84a4_0_128"/>
          <p:cNvSpPr/>
          <p:nvPr/>
        </p:nvSpPr>
        <p:spPr>
          <a:xfrm>
            <a:off x="0" y="2312954"/>
            <a:ext cx="12192000" cy="48114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91" name="Google Shape;291;g385139e84a4_0_128"/>
          <p:cNvSpPr txBox="1">
            <a:spLocks noGrp="1"/>
          </p:cNvSpPr>
          <p:nvPr>
            <p:ph type="title"/>
          </p:nvPr>
        </p:nvSpPr>
        <p:spPr>
          <a:xfrm>
            <a:off x="1063057" y="916275"/>
            <a:ext cx="80922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2.4. LES RETOURS DES SONDAGES </a:t>
            </a:r>
            <a:endParaRPr/>
          </a:p>
        </p:txBody>
      </p:sp>
      <p:sp>
        <p:nvSpPr>
          <p:cNvPr id="292" name="Google Shape;292;g385139e84a4_0_12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19</a:t>
            </a:fld>
            <a:endParaRPr/>
          </a:p>
        </p:txBody>
      </p:sp>
      <p:pic>
        <p:nvPicPr>
          <p:cNvPr id="293" name="Google Shape;293;g385139e84a4_0_128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94" name="Google Shape;294;g385139e84a4_0_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3388" y="303835"/>
            <a:ext cx="1743008" cy="1658171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5" name="Google Shape;295;g385139e84a4_0_128"/>
          <p:cNvSpPr txBox="1">
            <a:spLocks noGrp="1"/>
          </p:cNvSpPr>
          <p:nvPr>
            <p:ph type="body" idx="1"/>
          </p:nvPr>
        </p:nvSpPr>
        <p:spPr>
          <a:xfrm>
            <a:off x="1570200" y="2312941"/>
            <a:ext cx="90516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Tarifs PCO :</a:t>
            </a: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296" name="Google Shape;296;g385139e84a4_0_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1688" y="2867525"/>
            <a:ext cx="8353425" cy="28194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97" name="Google Shape;297;g385139e84a4_0_128"/>
          <p:cNvSpPr txBox="1">
            <a:spLocks noGrp="1"/>
          </p:cNvSpPr>
          <p:nvPr>
            <p:ph type="body" idx="1"/>
          </p:nvPr>
        </p:nvSpPr>
        <p:spPr>
          <a:xfrm>
            <a:off x="801700" y="5686925"/>
            <a:ext cx="9820200" cy="128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70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1428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Pas de révision des tarifs en lien avec le coût de la vie 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1428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Pas de prise en compte du coût du prix m² par rapport au lieu (sauf Dom Tom)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1428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Pas de dépassement autorisé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9"/>
          <p:cNvSpPr txBox="1">
            <a:spLocks noGrp="1"/>
          </p:cNvSpPr>
          <p:nvPr>
            <p:ph type="ctrTitle"/>
          </p:nvPr>
        </p:nvSpPr>
        <p:spPr>
          <a:xfrm>
            <a:off x="1598400" y="591098"/>
            <a:ext cx="8117100" cy="218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1D6B"/>
              </a:buClr>
              <a:buSzPts val="4700"/>
              <a:buFont typeface="Trebuchet MS"/>
              <a:buNone/>
            </a:pPr>
            <a:r>
              <a:rPr lang="fr-FR" sz="4400" cap="none"/>
              <a:t>suite au décret du 5 août 2025</a:t>
            </a:r>
            <a:br>
              <a:rPr lang="fr-FR" sz="4400" cap="none"/>
            </a:br>
            <a:r>
              <a:rPr lang="fr-FR" sz="4400"/>
              <a:t>partageons </a:t>
            </a:r>
            <a:r>
              <a:rPr lang="fr-FR" sz="4400" cap="none"/>
              <a:t>et anticipons</a:t>
            </a:r>
            <a:endParaRPr sz="4400" cap="none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D1D6B"/>
              </a:buClr>
              <a:buSzPts val="4700"/>
              <a:buFont typeface="Trebuchet MS"/>
              <a:buNone/>
            </a:pPr>
            <a:r>
              <a:rPr lang="fr-FR" sz="4400" cap="none"/>
              <a:t>les besoins d’ajustement à venir</a:t>
            </a:r>
            <a:endParaRPr/>
          </a:p>
        </p:txBody>
      </p:sp>
      <p:sp>
        <p:nvSpPr>
          <p:cNvPr id="115" name="Google Shape;115;p59"/>
          <p:cNvSpPr/>
          <p:nvPr/>
        </p:nvSpPr>
        <p:spPr>
          <a:xfrm>
            <a:off x="2892157" y="5299475"/>
            <a:ext cx="4462800" cy="80280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116" name="Google Shape;116;p59"/>
          <p:cNvSpPr txBox="1"/>
          <p:nvPr/>
        </p:nvSpPr>
        <p:spPr>
          <a:xfrm>
            <a:off x="3618150" y="5377630"/>
            <a:ext cx="4638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fr-FR" sz="36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OBJECTIFS</a:t>
            </a:r>
            <a:endParaRPr sz="3600" b="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7" name="Google Shape;117;p59"/>
          <p:cNvSpPr txBox="1"/>
          <p:nvPr/>
        </p:nvSpPr>
        <p:spPr>
          <a:xfrm>
            <a:off x="5146450" y="5037575"/>
            <a:ext cx="6949800" cy="13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Font typeface="Twentieth Century"/>
              <a:buNone/>
            </a:pPr>
            <a:r>
              <a:rPr lang="fr-FR" sz="1800" b="1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ETAT DES LIEUX</a:t>
            </a:r>
            <a:endParaRPr sz="1800" b="1" i="0" u="none" strike="noStrike" cap="none">
              <a:solidFill>
                <a:srgbClr val="46413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Font typeface="Twentieth Century"/>
              <a:buNone/>
            </a:pPr>
            <a:r>
              <a:rPr lang="fr-FR" sz="1800" b="1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ENJEUX pour la nouvelle forme</a:t>
            </a:r>
            <a:endParaRPr sz="1800" b="1" i="0" u="none" strike="noStrike" cap="none">
              <a:solidFill>
                <a:srgbClr val="464132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800"/>
              <a:buFont typeface="Twentieth Century"/>
              <a:buNone/>
            </a:pPr>
            <a:r>
              <a:rPr lang="fr-FR" sz="1800" b="1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de l’exercice libéral </a:t>
            </a:r>
            <a:endParaRPr sz="2400" b="0" i="0" u="none" strike="noStrike" cap="none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8" name="Google Shape;118;p59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</a:pPr>
            <a:fld id="{00000000-1234-1234-1234-123412341234}" type="slidenum">
              <a:rPr lang="fr-FR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85139e84a4_0_141"/>
          <p:cNvSpPr/>
          <p:nvPr/>
        </p:nvSpPr>
        <p:spPr>
          <a:xfrm>
            <a:off x="0" y="2312954"/>
            <a:ext cx="12192000" cy="48114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3" name="Google Shape;303;g385139e84a4_0_141"/>
          <p:cNvSpPr txBox="1">
            <a:spLocks noGrp="1"/>
          </p:cNvSpPr>
          <p:nvPr>
            <p:ph type="title"/>
          </p:nvPr>
        </p:nvSpPr>
        <p:spPr>
          <a:xfrm>
            <a:off x="1063058" y="916275"/>
            <a:ext cx="84297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2.4. LES RETOURS DES SONDAGES </a:t>
            </a:r>
            <a:endParaRPr/>
          </a:p>
        </p:txBody>
      </p:sp>
      <p:sp>
        <p:nvSpPr>
          <p:cNvPr id="304" name="Google Shape;304;g385139e84a4_0_141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20</a:t>
            </a:fld>
            <a:endParaRPr/>
          </a:p>
        </p:txBody>
      </p:sp>
      <p:pic>
        <p:nvPicPr>
          <p:cNvPr id="305" name="Google Shape;305;g385139e84a4_0_141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06" name="Google Shape;306;g385139e84a4_0_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63388" y="303835"/>
            <a:ext cx="1743008" cy="1658171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7" name="Google Shape;307;g385139e84a4_0_141"/>
          <p:cNvSpPr txBox="1">
            <a:spLocks noGrp="1"/>
          </p:cNvSpPr>
          <p:nvPr>
            <p:ph type="body" idx="1"/>
          </p:nvPr>
        </p:nvSpPr>
        <p:spPr>
          <a:xfrm>
            <a:off x="1570200" y="2312941"/>
            <a:ext cx="90516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Coordination des soins :</a:t>
            </a: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08" name="Google Shape;308;g385139e84a4_0_141"/>
          <p:cNvSpPr txBox="1">
            <a:spLocks noGrp="1"/>
          </p:cNvSpPr>
          <p:nvPr>
            <p:ph type="body" idx="1"/>
          </p:nvPr>
        </p:nvSpPr>
        <p:spPr>
          <a:xfrm>
            <a:off x="801700" y="6084125"/>
            <a:ext cx="9820200" cy="8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66 % ne tirent pas de bénéfices de la coordination ! 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309" name="Google Shape;309;g385139e84a4_0_1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7050" y="3011501"/>
            <a:ext cx="9590626" cy="295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85139e84a4_0_155"/>
          <p:cNvSpPr/>
          <p:nvPr/>
        </p:nvSpPr>
        <p:spPr>
          <a:xfrm>
            <a:off x="0" y="2312954"/>
            <a:ext cx="12192000" cy="48114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5" name="Google Shape;315;g385139e84a4_0_155"/>
          <p:cNvSpPr txBox="1">
            <a:spLocks noGrp="1"/>
          </p:cNvSpPr>
          <p:nvPr>
            <p:ph type="title"/>
          </p:nvPr>
        </p:nvSpPr>
        <p:spPr>
          <a:xfrm>
            <a:off x="1863775" y="916275"/>
            <a:ext cx="8741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2.3. Résultats Enquête Flash sept. 2025 </a:t>
            </a: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endParaRPr sz="4400">
              <a:solidFill>
                <a:schemeClr val="dk1"/>
              </a:solidFill>
            </a:endParaRPr>
          </a:p>
        </p:txBody>
      </p:sp>
      <p:sp>
        <p:nvSpPr>
          <p:cNvPr id="316" name="Google Shape;316;g385139e84a4_0_155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21</a:t>
            </a:fld>
            <a:endParaRPr/>
          </a:p>
        </p:txBody>
      </p:sp>
      <p:pic>
        <p:nvPicPr>
          <p:cNvPr id="317" name="Google Shape;317;g385139e84a4_0_155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8" name="Google Shape;318;g385139e84a4_0_1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5310" y="594276"/>
            <a:ext cx="1437690" cy="136772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9" name="Google Shape;319;g385139e84a4_0_155"/>
          <p:cNvSpPr txBox="1">
            <a:spLocks noGrp="1"/>
          </p:cNvSpPr>
          <p:nvPr>
            <p:ph type="body" idx="1"/>
          </p:nvPr>
        </p:nvSpPr>
        <p:spPr>
          <a:xfrm>
            <a:off x="1184900" y="2752750"/>
            <a:ext cx="9420300" cy="32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/>
          </a:p>
          <a:p>
            <a:pPr marL="457200" lvl="0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AutoNum type="arabicPeriod"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Une mobilisation importante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AutoNum type="arabicPeriod"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Un état des lieux qui complète et confirme les données des précédents sondages 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marL="457200" lvl="0" indent="-37147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Oswald"/>
              <a:buAutoNum type="arabicPeriod"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Un avis partagé par tous quelque soit le lieu d’exercice. 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wentieth Century"/>
              <a:buNone/>
            </a:pP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14350" lvl="0" indent="-387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wentieth Century"/>
              <a:buNone/>
            </a:pP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514350" lvl="0" indent="-38735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Twentieth Century"/>
              <a:buNone/>
            </a:pP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20" name="Google Shape;320;g385139e84a4_0_1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263" y="750925"/>
            <a:ext cx="1223812" cy="1223812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g385139e84a4_0_155"/>
          <p:cNvSpPr txBox="1"/>
          <p:nvPr/>
        </p:nvSpPr>
        <p:spPr>
          <a:xfrm>
            <a:off x="0" y="0"/>
            <a:ext cx="3000000" cy="7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385139e84a4_0_178"/>
          <p:cNvSpPr/>
          <p:nvPr/>
        </p:nvSpPr>
        <p:spPr>
          <a:xfrm>
            <a:off x="0" y="2312954"/>
            <a:ext cx="12192000" cy="48114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7" name="Google Shape;327;g385139e84a4_0_17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22</a:t>
            </a:fld>
            <a:endParaRPr/>
          </a:p>
        </p:txBody>
      </p:sp>
      <p:pic>
        <p:nvPicPr>
          <p:cNvPr id="328" name="Google Shape;328;g385139e84a4_0_178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29" name="Google Shape;329;g385139e84a4_0_1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5310" y="594276"/>
            <a:ext cx="1437690" cy="136772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0" name="Google Shape;330;g385139e84a4_0_1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263" y="750925"/>
            <a:ext cx="1223812" cy="12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g385139e84a4_0_1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8850" y="3182925"/>
            <a:ext cx="6064275" cy="367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g385139e84a4_0_17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32475" y="3182925"/>
            <a:ext cx="5127976" cy="28496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3" name="Google Shape;333;g385139e84a4_0_178"/>
          <p:cNvSpPr txBox="1">
            <a:spLocks noGrp="1"/>
          </p:cNvSpPr>
          <p:nvPr>
            <p:ph type="title"/>
          </p:nvPr>
        </p:nvSpPr>
        <p:spPr>
          <a:xfrm>
            <a:off x="1954100" y="616900"/>
            <a:ext cx="86511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2.3. Résultats Enquête Flash sept. 2025 </a:t>
            </a:r>
            <a:endParaRPr/>
          </a:p>
        </p:txBody>
      </p:sp>
      <p:sp>
        <p:nvSpPr>
          <p:cNvPr id="334" name="Google Shape;334;g385139e84a4_0_178"/>
          <p:cNvSpPr txBox="1">
            <a:spLocks noGrp="1"/>
          </p:cNvSpPr>
          <p:nvPr>
            <p:ph type="body" idx="1"/>
          </p:nvPr>
        </p:nvSpPr>
        <p:spPr>
          <a:xfrm>
            <a:off x="3536331" y="2486035"/>
            <a:ext cx="45369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54054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Modalité d’exercice  </a:t>
            </a:r>
            <a:r>
              <a:rPr lang="fr-FR" sz="2000">
                <a:latin typeface="Oswald"/>
                <a:ea typeface="Oswald"/>
                <a:cs typeface="Oswald"/>
                <a:sym typeface="Oswald"/>
              </a:rPr>
              <a:t>(n=1464)</a:t>
            </a: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851b730af2_0_19"/>
          <p:cNvSpPr/>
          <p:nvPr/>
        </p:nvSpPr>
        <p:spPr>
          <a:xfrm>
            <a:off x="0" y="2312954"/>
            <a:ext cx="12192000" cy="48114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0" name="Google Shape;340;g3851b730af2_0_19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23</a:t>
            </a:fld>
            <a:endParaRPr/>
          </a:p>
        </p:txBody>
      </p:sp>
      <p:pic>
        <p:nvPicPr>
          <p:cNvPr id="341" name="Google Shape;341;g3851b730af2_0_19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2" name="Google Shape;342;g3851b730af2_0_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5310" y="594276"/>
            <a:ext cx="1437690" cy="136772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43" name="Google Shape;343;g3851b730af2_0_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263" y="750925"/>
            <a:ext cx="1223812" cy="12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g3851b730af2_0_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275" y="3222350"/>
            <a:ext cx="6619130" cy="35547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5" name="Google Shape;345;g3851b730af2_0_19"/>
          <p:cNvSpPr txBox="1">
            <a:spLocks noGrp="1"/>
          </p:cNvSpPr>
          <p:nvPr>
            <p:ph type="body" idx="1"/>
          </p:nvPr>
        </p:nvSpPr>
        <p:spPr>
          <a:xfrm>
            <a:off x="7125925" y="3888638"/>
            <a:ext cx="4347900" cy="22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dont : 39,1 % 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avec une activité mixte (salarial libéral)</a:t>
            </a: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46" name="Google Shape;346;g3851b730af2_0_19"/>
          <p:cNvSpPr txBox="1">
            <a:spLocks noGrp="1"/>
          </p:cNvSpPr>
          <p:nvPr>
            <p:ph type="title"/>
          </p:nvPr>
        </p:nvSpPr>
        <p:spPr>
          <a:xfrm>
            <a:off x="1954100" y="616900"/>
            <a:ext cx="83754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2.3. Résultats Enquête Flash sept. 2025 </a:t>
            </a:r>
            <a:endParaRPr/>
          </a:p>
        </p:txBody>
      </p:sp>
      <p:sp>
        <p:nvSpPr>
          <p:cNvPr id="347" name="Google Shape;347;g3851b730af2_0_19"/>
          <p:cNvSpPr txBox="1">
            <a:spLocks noGrp="1"/>
          </p:cNvSpPr>
          <p:nvPr>
            <p:ph type="body" idx="1"/>
          </p:nvPr>
        </p:nvSpPr>
        <p:spPr>
          <a:xfrm>
            <a:off x="3873350" y="2490365"/>
            <a:ext cx="45369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54054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Modalité d’exercice  </a:t>
            </a:r>
            <a:r>
              <a:rPr lang="fr-FR" sz="2000">
                <a:latin typeface="Oswald"/>
                <a:ea typeface="Oswald"/>
                <a:cs typeface="Oswald"/>
                <a:sym typeface="Oswald"/>
              </a:rPr>
              <a:t>(n=1464)</a:t>
            </a: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851b730af2_0_109"/>
          <p:cNvSpPr/>
          <p:nvPr/>
        </p:nvSpPr>
        <p:spPr>
          <a:xfrm>
            <a:off x="0" y="2312954"/>
            <a:ext cx="12192000" cy="48114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53" name="Google Shape;353;g3851b730af2_0_109"/>
          <p:cNvSpPr txBox="1">
            <a:spLocks noGrp="1"/>
          </p:cNvSpPr>
          <p:nvPr>
            <p:ph type="title"/>
          </p:nvPr>
        </p:nvSpPr>
        <p:spPr>
          <a:xfrm>
            <a:off x="1954100" y="616900"/>
            <a:ext cx="86511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2.3. Résultats Enquête Flash sept. 2025 </a:t>
            </a:r>
            <a:endParaRPr/>
          </a:p>
        </p:txBody>
      </p:sp>
      <p:sp>
        <p:nvSpPr>
          <p:cNvPr id="354" name="Google Shape;354;g3851b730af2_0_109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24</a:t>
            </a:fld>
            <a:endParaRPr/>
          </a:p>
        </p:txBody>
      </p:sp>
      <p:pic>
        <p:nvPicPr>
          <p:cNvPr id="355" name="Google Shape;355;g3851b730af2_0_109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56" name="Google Shape;356;g3851b730af2_0_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5310" y="594276"/>
            <a:ext cx="1437690" cy="136772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7" name="Google Shape;357;g3851b730af2_0_109"/>
          <p:cNvSpPr txBox="1">
            <a:spLocks noGrp="1"/>
          </p:cNvSpPr>
          <p:nvPr>
            <p:ph type="body" idx="1"/>
          </p:nvPr>
        </p:nvSpPr>
        <p:spPr>
          <a:xfrm>
            <a:off x="3605825" y="1609513"/>
            <a:ext cx="4536900" cy="6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54054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Modalité d’exercice  </a:t>
            </a:r>
            <a:r>
              <a:rPr lang="fr-FR" sz="2000">
                <a:latin typeface="Oswald"/>
                <a:ea typeface="Oswald"/>
                <a:cs typeface="Oswald"/>
                <a:sym typeface="Oswald"/>
              </a:rPr>
              <a:t>(n=1464)</a:t>
            </a: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58" name="Google Shape;358;g3851b730af2_0_10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263" y="750925"/>
            <a:ext cx="1223812" cy="122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3851b730af2_0_1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50" y="2835599"/>
            <a:ext cx="7936476" cy="394145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60" name="Google Shape;360;g3851b730af2_0_109"/>
          <p:cNvSpPr txBox="1">
            <a:spLocks noGrp="1"/>
          </p:cNvSpPr>
          <p:nvPr>
            <p:ph type="body" idx="1"/>
          </p:nvPr>
        </p:nvSpPr>
        <p:spPr>
          <a:xfrm>
            <a:off x="8267200" y="3500163"/>
            <a:ext cx="3775800" cy="22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10000"/>
          </a:bodyPr>
          <a:lstStyle/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58823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dont : 28,8 % </a:t>
            </a:r>
            <a:endParaRPr sz="3600"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58823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pratiquent leur activité libérale à domicile ou dans un établissement</a:t>
            </a: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851b730af2_0_122"/>
          <p:cNvSpPr/>
          <p:nvPr/>
        </p:nvSpPr>
        <p:spPr>
          <a:xfrm>
            <a:off x="0" y="2136875"/>
            <a:ext cx="12192000" cy="49875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66" name="Google Shape;366;g3851b730af2_0_122"/>
          <p:cNvSpPr txBox="1">
            <a:spLocks noGrp="1"/>
          </p:cNvSpPr>
          <p:nvPr>
            <p:ph type="title"/>
          </p:nvPr>
        </p:nvSpPr>
        <p:spPr>
          <a:xfrm>
            <a:off x="1876675" y="516325"/>
            <a:ext cx="87285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2.4. Résultats Enquête Flash sept. 2025 </a:t>
            </a:r>
            <a:endParaRPr/>
          </a:p>
        </p:txBody>
      </p:sp>
      <p:sp>
        <p:nvSpPr>
          <p:cNvPr id="367" name="Google Shape;367;g3851b730af2_0_122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25</a:t>
            </a:fld>
            <a:endParaRPr/>
          </a:p>
        </p:txBody>
      </p:sp>
      <p:pic>
        <p:nvPicPr>
          <p:cNvPr id="368" name="Google Shape;368;g3851b730af2_0_122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69" name="Google Shape;369;g3851b730af2_0_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5310" y="594276"/>
            <a:ext cx="1437690" cy="136772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0" name="Google Shape;370;g3851b730af2_0_1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263" y="750925"/>
            <a:ext cx="1223812" cy="1223812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g3851b730af2_0_122"/>
          <p:cNvSpPr txBox="1">
            <a:spLocks noGrp="1"/>
          </p:cNvSpPr>
          <p:nvPr>
            <p:ph type="body" idx="1"/>
          </p:nvPr>
        </p:nvSpPr>
        <p:spPr>
          <a:xfrm>
            <a:off x="5487425" y="2158475"/>
            <a:ext cx="6502500" cy="15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77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5789"/>
              <a:buNone/>
            </a:pPr>
            <a:r>
              <a:rPr lang="fr-FR" sz="5000">
                <a:latin typeface="Oswald"/>
                <a:ea typeface="Oswald"/>
                <a:cs typeface="Oswald"/>
                <a:sym typeface="Oswald"/>
              </a:rPr>
              <a:t>dont </a:t>
            </a:r>
            <a:r>
              <a:rPr lang="fr-FR" sz="6500"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lang="fr-FR" sz="375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Moyenne de file active de PCO (n=1464) :</a:t>
            </a:r>
            <a:endParaRPr sz="375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1052"/>
              <a:buNone/>
            </a:pPr>
            <a:r>
              <a:rPr lang="fr-FR" sz="375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3750"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29,27% (σ = 22)</a:t>
            </a:r>
            <a:endParaRPr sz="375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72" name="Google Shape;372;g3851b730af2_0_122"/>
          <p:cNvSpPr txBox="1">
            <a:spLocks noGrp="1"/>
          </p:cNvSpPr>
          <p:nvPr>
            <p:ph type="body" idx="1"/>
          </p:nvPr>
        </p:nvSpPr>
        <p:spPr>
          <a:xfrm>
            <a:off x="3343350" y="1555487"/>
            <a:ext cx="45912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58823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 Modifications et Impacts PCO</a:t>
            </a: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73" name="Google Shape;373;g3851b730af2_0_1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275" y="2189050"/>
            <a:ext cx="4953951" cy="1451725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74" name="Google Shape;374;g3851b730af2_0_12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68475" y="3671350"/>
            <a:ext cx="6968851" cy="3453025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75" name="Google Shape;375;g3851b730af2_0_122"/>
          <p:cNvSpPr txBox="1">
            <a:spLocks noGrp="1"/>
          </p:cNvSpPr>
          <p:nvPr>
            <p:ph type="body" idx="1"/>
          </p:nvPr>
        </p:nvSpPr>
        <p:spPr>
          <a:xfrm>
            <a:off x="681925" y="4144025"/>
            <a:ext cx="3112800" cy="97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2550">
                <a:latin typeface="Oswald"/>
                <a:ea typeface="Oswald"/>
                <a:cs typeface="Oswald"/>
                <a:sym typeface="Oswald"/>
              </a:rPr>
              <a:t>Selon le nombre de jours de consultation :</a:t>
            </a:r>
            <a:endParaRPr sz="1770" b="1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3851b730af2_0_161"/>
          <p:cNvSpPr/>
          <p:nvPr/>
        </p:nvSpPr>
        <p:spPr>
          <a:xfrm>
            <a:off x="0" y="2136875"/>
            <a:ext cx="12192000" cy="49875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81" name="Google Shape;381;g3851b730af2_0_161"/>
          <p:cNvSpPr txBox="1">
            <a:spLocks noGrp="1"/>
          </p:cNvSpPr>
          <p:nvPr>
            <p:ph type="title"/>
          </p:nvPr>
        </p:nvSpPr>
        <p:spPr>
          <a:xfrm>
            <a:off x="1876675" y="516325"/>
            <a:ext cx="87285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2.4. Résultats Enquête Flash sept. 2025 </a:t>
            </a:r>
            <a:endParaRPr/>
          </a:p>
        </p:txBody>
      </p:sp>
      <p:sp>
        <p:nvSpPr>
          <p:cNvPr id="382" name="Google Shape;382;g3851b730af2_0_161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26</a:t>
            </a:fld>
            <a:endParaRPr/>
          </a:p>
        </p:txBody>
      </p:sp>
      <p:pic>
        <p:nvPicPr>
          <p:cNvPr id="383" name="Google Shape;383;g3851b730af2_0_161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4" name="Google Shape;384;g3851b730af2_0_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5310" y="594276"/>
            <a:ext cx="1437690" cy="136772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85" name="Google Shape;385;g3851b730af2_0_1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263" y="750925"/>
            <a:ext cx="1223812" cy="1223812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3851b730af2_0_161"/>
          <p:cNvSpPr txBox="1">
            <a:spLocks noGrp="1"/>
          </p:cNvSpPr>
          <p:nvPr>
            <p:ph type="body" idx="1"/>
          </p:nvPr>
        </p:nvSpPr>
        <p:spPr>
          <a:xfrm>
            <a:off x="3485275" y="1409425"/>
            <a:ext cx="45912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58823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Modifications et Impacts PCO</a:t>
            </a: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387" name="Google Shape;387;g3851b730af2_0_1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275" y="3428173"/>
            <a:ext cx="7291399" cy="3621075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8" name="Google Shape;388;g3851b730af2_0_161"/>
          <p:cNvSpPr txBox="1">
            <a:spLocks noGrp="1"/>
          </p:cNvSpPr>
          <p:nvPr>
            <p:ph type="body" idx="1"/>
          </p:nvPr>
        </p:nvSpPr>
        <p:spPr>
          <a:xfrm>
            <a:off x="247500" y="2741550"/>
            <a:ext cx="4758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2400">
                <a:latin typeface="Oswald"/>
                <a:ea typeface="Oswald"/>
                <a:cs typeface="Oswald"/>
                <a:sym typeface="Oswald"/>
              </a:rPr>
              <a:t>Selon secteur de consultation :</a:t>
            </a:r>
            <a:endParaRPr sz="1800" b="1"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389" name="Google Shape;389;g3851b730af2_0_161"/>
          <p:cNvSpPr txBox="1">
            <a:spLocks noGrp="1"/>
          </p:cNvSpPr>
          <p:nvPr>
            <p:ph type="body" idx="1"/>
          </p:nvPr>
        </p:nvSpPr>
        <p:spPr>
          <a:xfrm>
            <a:off x="5540500" y="2246850"/>
            <a:ext cx="6502500" cy="15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77500" lnSpcReduction="1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5789"/>
              <a:buNone/>
            </a:pPr>
            <a:r>
              <a:rPr lang="fr-FR" sz="5000">
                <a:latin typeface="Oswald"/>
                <a:ea typeface="Oswald"/>
                <a:cs typeface="Oswald"/>
                <a:sym typeface="Oswald"/>
              </a:rPr>
              <a:t>dont </a:t>
            </a:r>
            <a:r>
              <a:rPr lang="fr-FR" sz="6500">
                <a:latin typeface="Oswald"/>
                <a:ea typeface="Oswald"/>
                <a:cs typeface="Oswald"/>
                <a:sym typeface="Oswald"/>
              </a:rPr>
              <a:t>: </a:t>
            </a:r>
            <a:r>
              <a:rPr lang="fr-FR" sz="375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Moyenne de file active de PCO (n=1464) :</a:t>
            </a:r>
            <a:endParaRPr sz="3750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1052"/>
              <a:buNone/>
            </a:pPr>
            <a:r>
              <a:rPr lang="fr-FR" sz="3750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fr-FR" sz="3750" b="1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29,27% (σ = 22)</a:t>
            </a:r>
            <a:endParaRPr sz="3750" b="1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851b730af2_0_172"/>
          <p:cNvSpPr/>
          <p:nvPr/>
        </p:nvSpPr>
        <p:spPr>
          <a:xfrm>
            <a:off x="0" y="2136875"/>
            <a:ext cx="12192000" cy="49875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95" name="Google Shape;395;g3851b730af2_0_172"/>
          <p:cNvSpPr txBox="1">
            <a:spLocks noGrp="1"/>
          </p:cNvSpPr>
          <p:nvPr>
            <p:ph type="title"/>
          </p:nvPr>
        </p:nvSpPr>
        <p:spPr>
          <a:xfrm>
            <a:off x="1876675" y="516325"/>
            <a:ext cx="87285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2.4. Résultats Enquête Flash sept. 2025 </a:t>
            </a:r>
            <a:endParaRPr/>
          </a:p>
        </p:txBody>
      </p:sp>
      <p:sp>
        <p:nvSpPr>
          <p:cNvPr id="396" name="Google Shape;396;g3851b730af2_0_172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27</a:t>
            </a:fld>
            <a:endParaRPr/>
          </a:p>
        </p:txBody>
      </p:sp>
      <p:pic>
        <p:nvPicPr>
          <p:cNvPr id="397" name="Google Shape;397;g3851b730af2_0_172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8" name="Google Shape;398;g3851b730af2_0_1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5310" y="594276"/>
            <a:ext cx="1437690" cy="136772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99" name="Google Shape;399;g3851b730af2_0_1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263" y="750925"/>
            <a:ext cx="1223812" cy="1223812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g3851b730af2_0_172"/>
          <p:cNvSpPr txBox="1">
            <a:spLocks noGrp="1"/>
          </p:cNvSpPr>
          <p:nvPr>
            <p:ph type="body" idx="1"/>
          </p:nvPr>
        </p:nvSpPr>
        <p:spPr>
          <a:xfrm>
            <a:off x="559000" y="2136875"/>
            <a:ext cx="10526100" cy="7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4572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2860">
                <a:latin typeface="Oswald"/>
                <a:ea typeface="Oswald"/>
                <a:cs typeface="Oswald"/>
                <a:sym typeface="Oswald"/>
              </a:rPr>
              <a:t>Tendance de l’évolution de la proportion de patients PCO dans la patientèle :</a:t>
            </a:r>
            <a:endParaRPr sz="15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1" name="Google Shape;401;g3851b730af2_0_172"/>
          <p:cNvSpPr txBox="1">
            <a:spLocks noGrp="1"/>
          </p:cNvSpPr>
          <p:nvPr>
            <p:ph type="body" idx="1"/>
          </p:nvPr>
        </p:nvSpPr>
        <p:spPr>
          <a:xfrm>
            <a:off x="3485275" y="1409425"/>
            <a:ext cx="45912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58823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Modifications et Impacts PCO</a:t>
            </a: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02" name="Google Shape;402;g3851b730af2_0_1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10513" y="2872475"/>
            <a:ext cx="8467725" cy="41910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03" name="Google Shape;403;g3851b730af2_0_172"/>
          <p:cNvSpPr txBox="1">
            <a:spLocks noGrp="1"/>
          </p:cNvSpPr>
          <p:nvPr>
            <p:ph type="body" idx="1"/>
          </p:nvPr>
        </p:nvSpPr>
        <p:spPr>
          <a:xfrm>
            <a:off x="7938725" y="2872475"/>
            <a:ext cx="23394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20000"/>
              <a:buNone/>
            </a:pPr>
            <a:r>
              <a:rPr lang="fr-FR" sz="6000">
                <a:latin typeface="Oswald"/>
                <a:ea typeface="Oswald"/>
                <a:cs typeface="Oswald"/>
                <a:sym typeface="Oswald"/>
              </a:rPr>
              <a:t>Toutes conditions confondues :</a:t>
            </a:r>
            <a:endParaRPr sz="3600" b="1"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3851b730af2_0_183"/>
          <p:cNvSpPr/>
          <p:nvPr/>
        </p:nvSpPr>
        <p:spPr>
          <a:xfrm>
            <a:off x="0" y="2136875"/>
            <a:ext cx="12192000" cy="49875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09" name="Google Shape;409;g3851b730af2_0_183"/>
          <p:cNvSpPr txBox="1">
            <a:spLocks noGrp="1"/>
          </p:cNvSpPr>
          <p:nvPr>
            <p:ph type="title"/>
          </p:nvPr>
        </p:nvSpPr>
        <p:spPr>
          <a:xfrm>
            <a:off x="1876675" y="516325"/>
            <a:ext cx="8545800" cy="8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fr-FR" sz="4400">
                <a:solidFill>
                  <a:schemeClr val="dk1"/>
                </a:solidFill>
              </a:rPr>
              <a:t>2.4. Résultats Enquête Flash sept. 2025 </a:t>
            </a:r>
            <a:endParaRPr/>
          </a:p>
        </p:txBody>
      </p:sp>
      <p:sp>
        <p:nvSpPr>
          <p:cNvPr id="410" name="Google Shape;410;g3851b730af2_0_183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28</a:t>
            </a:fld>
            <a:endParaRPr/>
          </a:p>
        </p:txBody>
      </p:sp>
      <p:pic>
        <p:nvPicPr>
          <p:cNvPr id="411" name="Google Shape;411;g3851b730af2_0_183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2" name="Google Shape;412;g3851b730af2_0_1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05310" y="594276"/>
            <a:ext cx="1437690" cy="136772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3" name="Google Shape;413;g3851b730af2_0_1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1263" y="750925"/>
            <a:ext cx="1223812" cy="1223812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g3851b730af2_0_183"/>
          <p:cNvSpPr txBox="1">
            <a:spLocks noGrp="1"/>
          </p:cNvSpPr>
          <p:nvPr>
            <p:ph type="body" idx="1"/>
          </p:nvPr>
        </p:nvSpPr>
        <p:spPr>
          <a:xfrm>
            <a:off x="685625" y="2059025"/>
            <a:ext cx="4360800" cy="7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/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dont :</a:t>
            </a: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15" name="Google Shape;415;g3851b730af2_0_183"/>
          <p:cNvSpPr txBox="1">
            <a:spLocks noGrp="1"/>
          </p:cNvSpPr>
          <p:nvPr>
            <p:ph type="body" idx="1"/>
          </p:nvPr>
        </p:nvSpPr>
        <p:spPr>
          <a:xfrm>
            <a:off x="3485275" y="1409425"/>
            <a:ext cx="4591200" cy="6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850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58823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Modifications et Impacts PCO</a:t>
            </a: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16" name="Google Shape;416;g3851b730af2_0_1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1275" y="2909250"/>
            <a:ext cx="4495975" cy="16349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7" name="Google Shape;417;g3851b730af2_0_183"/>
          <p:cNvSpPr txBox="1">
            <a:spLocks noGrp="1"/>
          </p:cNvSpPr>
          <p:nvPr>
            <p:ph type="body" idx="1"/>
          </p:nvPr>
        </p:nvSpPr>
        <p:spPr>
          <a:xfrm>
            <a:off x="2530550" y="2909250"/>
            <a:ext cx="20967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25000" lnSpcReduction="20000"/>
          </a:bodyPr>
          <a:lstStyle/>
          <a:p>
            <a:pPr marL="45720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00000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Tendance 1,5 à 2 journée (n=207)</a:t>
            </a: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18" name="Google Shape;418;g3851b730af2_0_1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1275" y="5170575"/>
            <a:ext cx="4591199" cy="1676053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19" name="Google Shape;419;g3851b730af2_0_183"/>
          <p:cNvSpPr txBox="1">
            <a:spLocks noGrp="1"/>
          </p:cNvSpPr>
          <p:nvPr>
            <p:ph type="body" idx="1"/>
          </p:nvPr>
        </p:nvSpPr>
        <p:spPr>
          <a:xfrm>
            <a:off x="2625775" y="5170575"/>
            <a:ext cx="20967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25000" lnSpcReduction="20000"/>
          </a:bodyPr>
          <a:lstStyle/>
          <a:p>
            <a:pPr marL="45720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00000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Tendance + de 5 journée (n=41)</a:t>
            </a: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20" name="Google Shape;420;g3851b730af2_0_18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678525" y="2536245"/>
            <a:ext cx="5963524" cy="2168554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1" name="Google Shape;421;g3851b730af2_0_183"/>
          <p:cNvSpPr txBox="1">
            <a:spLocks noGrp="1"/>
          </p:cNvSpPr>
          <p:nvPr>
            <p:ph type="body" idx="1"/>
          </p:nvPr>
        </p:nvSpPr>
        <p:spPr>
          <a:xfrm>
            <a:off x="5678525" y="2188325"/>
            <a:ext cx="55557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70000" lnSpcReduction="20000"/>
          </a:bodyPr>
          <a:lstStyle/>
          <a:p>
            <a:pPr marL="45720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Seuil visé en cas d'augmentation (n=388)</a:t>
            </a:r>
            <a:endParaRPr sz="2000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22" name="Google Shape;422;g3851b730af2_0_18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78525" y="5170575"/>
            <a:ext cx="5963525" cy="1882100"/>
          </a:xfrm>
          <a:prstGeom prst="rect">
            <a:avLst/>
          </a:prstGeom>
          <a:solidFill>
            <a:srgbClr val="C3D7D7"/>
          </a:solidFill>
          <a:ln w="158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23" name="Google Shape;423;g3851b730af2_0_183"/>
          <p:cNvSpPr txBox="1">
            <a:spLocks noGrp="1"/>
          </p:cNvSpPr>
          <p:nvPr>
            <p:ph type="body" idx="1"/>
          </p:nvPr>
        </p:nvSpPr>
        <p:spPr>
          <a:xfrm>
            <a:off x="5678525" y="4804900"/>
            <a:ext cx="3834000" cy="4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62500" lnSpcReduction="20000"/>
          </a:bodyPr>
          <a:lstStyle/>
          <a:p>
            <a:pPr marL="45720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79999"/>
              <a:buNone/>
            </a:pPr>
            <a:r>
              <a:rPr lang="fr-FR" sz="3600">
                <a:latin typeface="Oswald"/>
                <a:ea typeface="Oswald"/>
                <a:cs typeface="Oswald"/>
                <a:sym typeface="Oswald"/>
              </a:rPr>
              <a:t>Seuil visé en cas de diminution</a:t>
            </a:r>
            <a:endParaRPr sz="3314">
              <a:solidFill>
                <a:srgbClr val="FFFF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851b730af2_0_22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29" name="Google Shape;429;g3851b730af2_0_225"/>
          <p:cNvSpPr/>
          <p:nvPr/>
        </p:nvSpPr>
        <p:spPr>
          <a:xfrm>
            <a:off x="0" y="0"/>
            <a:ext cx="4654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0" name="Google Shape;430;g3851b730af2_0_225"/>
          <p:cNvSpPr txBox="1">
            <a:spLocks noGrp="1"/>
          </p:cNvSpPr>
          <p:nvPr>
            <p:ph type="title"/>
          </p:nvPr>
        </p:nvSpPr>
        <p:spPr>
          <a:xfrm>
            <a:off x="675942" y="804333"/>
            <a:ext cx="3302400" cy="5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Twentieth Century"/>
              <a:buNone/>
            </a:pPr>
            <a:r>
              <a:rPr lang="fr-FR" sz="4600" b="1">
                <a:solidFill>
                  <a:srgbClr val="FFFFFF"/>
                </a:solidFill>
              </a:rPr>
              <a:t>3. Nouvelle forme de l’exercice</a:t>
            </a:r>
            <a:endParaRPr sz="4600">
              <a:solidFill>
                <a:srgbClr val="FFFFFF"/>
              </a:solidFill>
            </a:endParaRPr>
          </a:p>
        </p:txBody>
      </p:sp>
      <p:sp>
        <p:nvSpPr>
          <p:cNvPr id="431" name="Google Shape;431;g3851b730af2_0_225"/>
          <p:cNvSpPr txBox="1"/>
          <p:nvPr/>
        </p:nvSpPr>
        <p:spPr>
          <a:xfrm>
            <a:off x="5223694" y="682412"/>
            <a:ext cx="6126300" cy="5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91440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-FR" sz="4300" b="1" dirty="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Synthèse</a:t>
            </a:r>
            <a:endParaRPr sz="4300" b="1" dirty="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1371600" marR="0" lvl="2" indent="-38226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20"/>
              <a:buFont typeface="Arial"/>
              <a:buChar char="■"/>
            </a:pPr>
            <a:r>
              <a:rPr lang="fr-FR" sz="4300" b="1" dirty="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finance</a:t>
            </a:r>
            <a:endParaRPr sz="4300" b="1" dirty="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1371600" marR="0" lvl="2" indent="-38226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20"/>
              <a:buFont typeface="Arial"/>
              <a:buChar char="■"/>
            </a:pPr>
            <a:r>
              <a:rPr lang="fr-FR" sz="4300" b="1" dirty="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administratif</a:t>
            </a:r>
            <a:endParaRPr sz="4300" b="1" dirty="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1371600" marR="0" lvl="2" indent="-38226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20"/>
              <a:buFont typeface="Arial"/>
              <a:buChar char="■"/>
            </a:pPr>
            <a:r>
              <a:rPr lang="fr-FR" sz="4300" b="1" dirty="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coordination</a:t>
            </a:r>
            <a:endParaRPr sz="4300" b="1" dirty="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1371600" marR="0" lvl="2" indent="-38226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20"/>
              <a:buFont typeface="Arial"/>
              <a:buChar char="■"/>
            </a:pPr>
            <a:r>
              <a:rPr lang="fr-FR" sz="4300" b="1" dirty="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formation</a:t>
            </a:r>
            <a:endParaRPr sz="4300" b="1" dirty="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1371600" marR="0" lvl="2" indent="-38226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20"/>
              <a:buFont typeface="Arial"/>
              <a:buChar char="■"/>
            </a:pPr>
            <a:r>
              <a:rPr lang="fr-FR" sz="4300" b="1" dirty="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équilibre perso/pro</a:t>
            </a:r>
            <a:endParaRPr sz="4300" b="1" dirty="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None/>
            </a:pPr>
            <a:r>
              <a:rPr lang="fr-FR" sz="36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g3851b730af2_0_225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29</a:t>
            </a:fld>
            <a:endParaRPr/>
          </a:p>
        </p:txBody>
      </p:sp>
      <p:pic>
        <p:nvPicPr>
          <p:cNvPr id="433" name="Google Shape;433;g3851b730af2_0_225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346" y="6231801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1"/>
          <p:cNvSpPr txBox="1">
            <a:spLocks noGrp="1"/>
          </p:cNvSpPr>
          <p:nvPr>
            <p:ph type="title"/>
          </p:nvPr>
        </p:nvSpPr>
        <p:spPr>
          <a:xfrm>
            <a:off x="808567" y="303835"/>
            <a:ext cx="10515600" cy="2107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5000"/>
              <a:buFont typeface="Twentieth Century"/>
              <a:buNone/>
            </a:pPr>
            <a:r>
              <a:rPr lang="fr-FR"/>
              <a:t> DÉROULÉ  </a:t>
            </a:r>
            <a:br>
              <a:rPr lang="fr-FR"/>
            </a:br>
            <a:endParaRPr/>
          </a:p>
        </p:txBody>
      </p:sp>
      <p:sp>
        <p:nvSpPr>
          <p:cNvPr id="124" name="Google Shape;124;p61"/>
          <p:cNvSpPr txBox="1">
            <a:spLocks noGrp="1"/>
          </p:cNvSpPr>
          <p:nvPr>
            <p:ph type="body" idx="1"/>
          </p:nvPr>
        </p:nvSpPr>
        <p:spPr>
          <a:xfrm>
            <a:off x="616085" y="1255544"/>
            <a:ext cx="10515600" cy="52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fontScale="47500" lnSpcReduction="20000"/>
          </a:bodyPr>
          <a:lstStyle/>
          <a:p>
            <a:pPr marL="630000" lvl="0" indent="-16387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fr-FR" sz="5433">
                <a:latin typeface="Arial"/>
                <a:ea typeface="Arial"/>
                <a:cs typeface="Arial"/>
                <a:sym typeface="Arial"/>
              </a:rPr>
              <a:t>Présentation des intervenants</a:t>
            </a:r>
            <a:endParaRPr sz="5433">
              <a:latin typeface="Arial"/>
              <a:ea typeface="Arial"/>
              <a:cs typeface="Arial"/>
              <a:sym typeface="Arial"/>
            </a:endParaRPr>
          </a:p>
          <a:p>
            <a:pPr marL="630000" lvl="0" indent="-16387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fr-FR" sz="5433">
                <a:latin typeface="Arial"/>
                <a:ea typeface="Arial"/>
                <a:cs typeface="Arial"/>
                <a:sym typeface="Arial"/>
              </a:rPr>
              <a:t>Rappel des principes de base de l’exercice en libéral</a:t>
            </a:r>
            <a:endParaRPr sz="5433">
              <a:latin typeface="Arial"/>
              <a:ea typeface="Arial"/>
              <a:cs typeface="Arial"/>
              <a:sym typeface="Arial"/>
            </a:endParaRPr>
          </a:p>
          <a:p>
            <a:pPr marL="630000" lvl="0" indent="-16387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fr-FR" sz="5433">
                <a:latin typeface="Arial"/>
                <a:ea typeface="Arial"/>
                <a:cs typeface="Arial"/>
                <a:sym typeface="Arial"/>
              </a:rPr>
              <a:t>Rappel d’un cadre de fonctionnement et de l’éthique</a:t>
            </a:r>
            <a:endParaRPr sz="5433">
              <a:latin typeface="Arial"/>
              <a:ea typeface="Arial"/>
              <a:cs typeface="Arial"/>
              <a:sym typeface="Arial"/>
            </a:endParaRPr>
          </a:p>
          <a:p>
            <a:pPr marL="630000" lvl="0" indent="-16387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fr-FR" sz="5433">
                <a:latin typeface="Arial"/>
                <a:ea typeface="Arial"/>
                <a:cs typeface="Arial"/>
                <a:sym typeface="Arial"/>
              </a:rPr>
              <a:t>Synthèse des retours 2024 et 2025</a:t>
            </a:r>
            <a:endParaRPr sz="5433">
              <a:latin typeface="Arial"/>
              <a:ea typeface="Arial"/>
              <a:cs typeface="Arial"/>
              <a:sym typeface="Arial"/>
            </a:endParaRPr>
          </a:p>
          <a:p>
            <a:pPr marL="630000" lvl="0" indent="-16387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fr-FR" sz="5433">
                <a:latin typeface="Arial"/>
                <a:ea typeface="Arial"/>
                <a:cs typeface="Arial"/>
                <a:sym typeface="Arial"/>
              </a:rPr>
              <a:t>Nouvelles formes d’exercice nécessaires </a:t>
            </a:r>
            <a:endParaRPr sz="5433">
              <a:latin typeface="Arial"/>
              <a:ea typeface="Arial"/>
              <a:cs typeface="Arial"/>
              <a:sym typeface="Arial"/>
            </a:endParaRPr>
          </a:p>
          <a:p>
            <a:pPr marL="630000" lvl="0" indent="-16387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fr-FR" sz="5433">
                <a:latin typeface="Arial"/>
                <a:ea typeface="Arial"/>
                <a:cs typeface="Arial"/>
                <a:sym typeface="Arial"/>
              </a:rPr>
              <a:t>Création d’une commission de régulation du dispositif réseau</a:t>
            </a:r>
            <a:endParaRPr sz="5433">
              <a:latin typeface="Arial"/>
              <a:ea typeface="Arial"/>
              <a:cs typeface="Arial"/>
              <a:sym typeface="Arial"/>
            </a:endParaRPr>
          </a:p>
          <a:p>
            <a:pPr marL="630000" lvl="0" indent="-16387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fr-FR" sz="5433">
                <a:latin typeface="Arial"/>
                <a:ea typeface="Arial"/>
                <a:cs typeface="Arial"/>
                <a:sym typeface="Arial"/>
              </a:rPr>
              <a:t>Formation “Installation en libéral” et réingénérie</a:t>
            </a:r>
            <a:endParaRPr sz="5433">
              <a:latin typeface="Arial"/>
              <a:ea typeface="Arial"/>
              <a:cs typeface="Arial"/>
              <a:sym typeface="Arial"/>
            </a:endParaRPr>
          </a:p>
          <a:p>
            <a:pPr marL="630000" lvl="0" indent="-16387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fr-FR" sz="5433">
                <a:latin typeface="Arial"/>
                <a:ea typeface="Arial"/>
                <a:cs typeface="Arial"/>
                <a:sym typeface="Arial"/>
              </a:rPr>
              <a:t>Temps d’échange</a:t>
            </a:r>
            <a:endParaRPr sz="5433">
              <a:latin typeface="Arial"/>
              <a:ea typeface="Arial"/>
              <a:cs typeface="Arial"/>
              <a:sym typeface="Arial"/>
            </a:endParaRPr>
          </a:p>
          <a:p>
            <a:pPr marL="630000" lvl="0" indent="-163872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SzPct val="100000"/>
              <a:buFont typeface="Arial"/>
              <a:buAutoNum type="arabicPeriod"/>
            </a:pPr>
            <a:r>
              <a:rPr lang="fr-FR" sz="5433">
                <a:latin typeface="Arial"/>
                <a:ea typeface="Arial"/>
                <a:cs typeface="Arial"/>
                <a:sym typeface="Arial"/>
              </a:rPr>
              <a:t>Conclusion</a:t>
            </a:r>
            <a:endParaRPr sz="5433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1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3</a:t>
            </a:fld>
            <a:endParaRPr/>
          </a:p>
        </p:txBody>
      </p:sp>
      <p:pic>
        <p:nvPicPr>
          <p:cNvPr id="126" name="Google Shape;126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2908" y="303835"/>
            <a:ext cx="1743007" cy="165817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851e571561_3_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9" name="Google Shape;439;g3851e571561_3_5"/>
          <p:cNvSpPr/>
          <p:nvPr/>
        </p:nvSpPr>
        <p:spPr>
          <a:xfrm>
            <a:off x="0" y="0"/>
            <a:ext cx="4654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0" name="Google Shape;440;g3851e571561_3_5"/>
          <p:cNvSpPr txBox="1">
            <a:spLocks noGrp="1"/>
          </p:cNvSpPr>
          <p:nvPr>
            <p:ph type="title"/>
          </p:nvPr>
        </p:nvSpPr>
        <p:spPr>
          <a:xfrm>
            <a:off x="675942" y="804333"/>
            <a:ext cx="3302400" cy="5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Twentieth Century"/>
              <a:buNone/>
            </a:pPr>
            <a:r>
              <a:rPr lang="fr-FR" sz="4600" b="1">
                <a:solidFill>
                  <a:srgbClr val="FFFFFF"/>
                </a:solidFill>
              </a:rPr>
              <a:t>3. Nouvelle forme de l’exercice</a:t>
            </a:r>
            <a:endParaRPr sz="4600">
              <a:solidFill>
                <a:srgbClr val="FFFFFF"/>
              </a:solidFill>
            </a:endParaRPr>
          </a:p>
        </p:txBody>
      </p:sp>
      <p:sp>
        <p:nvSpPr>
          <p:cNvPr id="441" name="Google Shape;441;g3851e571561_3_5"/>
          <p:cNvSpPr txBox="1"/>
          <p:nvPr/>
        </p:nvSpPr>
        <p:spPr>
          <a:xfrm>
            <a:off x="4654200" y="684853"/>
            <a:ext cx="6779700" cy="5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91440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-FR" sz="4300" b="1" dirty="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Synthèse </a:t>
            </a:r>
            <a:endParaRPr sz="4300" b="1" dirty="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1371600" marR="0" lvl="2" indent="-38226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20"/>
              <a:buFont typeface="Arial"/>
              <a:buChar char="■"/>
            </a:pPr>
            <a:r>
              <a:rPr lang="fr-FR" sz="4300" b="1" dirty="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Absence d’évolution de l’offre de soins par les psychomotriciens</a:t>
            </a:r>
            <a:endParaRPr sz="4300" b="1" dirty="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1371600" marR="0" lvl="2" indent="-38226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20"/>
              <a:buFont typeface="Arial"/>
              <a:buChar char="■"/>
            </a:pPr>
            <a:r>
              <a:rPr lang="fr-FR" sz="4300" b="1" dirty="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Lien entre Volume patientèle et volonté de limitation du nombre de patients PCO</a:t>
            </a:r>
            <a:endParaRPr sz="4300" b="1" dirty="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1371600" marR="0" lvl="2" indent="-38226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2420"/>
              <a:buFont typeface="Arial"/>
              <a:buChar char="■"/>
            </a:pPr>
            <a:r>
              <a:rPr lang="fr-FR" sz="4300" b="1" dirty="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cas cliniques + complexes</a:t>
            </a:r>
            <a:endParaRPr sz="4300" b="1" dirty="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None/>
            </a:pPr>
            <a:r>
              <a:rPr lang="fr-FR" sz="36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g3851e571561_3_5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30</a:t>
            </a:fld>
            <a:endParaRPr/>
          </a:p>
        </p:txBody>
      </p:sp>
      <p:pic>
        <p:nvPicPr>
          <p:cNvPr id="443" name="Google Shape;443;g3851e571561_3_5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346" y="6231801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3851e571561_3_2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9" name="Google Shape;449;g3851e571561_3_23"/>
          <p:cNvSpPr/>
          <p:nvPr/>
        </p:nvSpPr>
        <p:spPr>
          <a:xfrm>
            <a:off x="0" y="0"/>
            <a:ext cx="4654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0" name="Google Shape;450;g3851e571561_3_23"/>
          <p:cNvSpPr txBox="1">
            <a:spLocks noGrp="1"/>
          </p:cNvSpPr>
          <p:nvPr>
            <p:ph type="title"/>
          </p:nvPr>
        </p:nvSpPr>
        <p:spPr>
          <a:xfrm>
            <a:off x="606226" y="890900"/>
            <a:ext cx="3865200" cy="5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Twentieth Century"/>
              <a:buNone/>
            </a:pPr>
            <a:r>
              <a:rPr lang="fr-FR" sz="3300" b="1" dirty="0">
                <a:solidFill>
                  <a:srgbClr val="FFFFFF"/>
                </a:solidFill>
              </a:rPr>
              <a:t>4. CONCLUSION OPÉRATIONNELLE </a:t>
            </a:r>
            <a:endParaRPr sz="3300" dirty="0">
              <a:solidFill>
                <a:srgbClr val="FFFFFF"/>
              </a:solidFill>
            </a:endParaRPr>
          </a:p>
        </p:txBody>
      </p:sp>
      <p:sp>
        <p:nvSpPr>
          <p:cNvPr id="451" name="Google Shape;451;g3851e571561_3_23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31</a:t>
            </a:fld>
            <a:endParaRPr/>
          </a:p>
        </p:txBody>
      </p:sp>
      <p:pic>
        <p:nvPicPr>
          <p:cNvPr id="452" name="Google Shape;452;g3851e571561_3_23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346" y="6231801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53" name="Google Shape;453;g3851e571561_3_23"/>
          <p:cNvSpPr txBox="1"/>
          <p:nvPr/>
        </p:nvSpPr>
        <p:spPr>
          <a:xfrm>
            <a:off x="5223694" y="682412"/>
            <a:ext cx="6147300" cy="5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457200" marR="0" lvl="1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-FR" sz="3800" b="1" i="0" u="none" strike="noStrike" cap="none" dirty="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L’absolue nécessité de développer les compétences spécifiques visant </a:t>
            </a:r>
            <a:r>
              <a:rPr lang="fr-FR" sz="3800" b="1" dirty="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l’exercice libéral de la profession de psychomotricien dans la réingénierie </a:t>
            </a:r>
            <a:endParaRPr sz="3800" b="1" dirty="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389450ed2d3_1_1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9" name="Google Shape;459;g389450ed2d3_1_158"/>
          <p:cNvSpPr/>
          <p:nvPr/>
        </p:nvSpPr>
        <p:spPr>
          <a:xfrm>
            <a:off x="0" y="0"/>
            <a:ext cx="4654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0" name="Google Shape;460;g389450ed2d3_1_158"/>
          <p:cNvSpPr txBox="1">
            <a:spLocks noGrp="1"/>
          </p:cNvSpPr>
          <p:nvPr>
            <p:ph type="title"/>
          </p:nvPr>
        </p:nvSpPr>
        <p:spPr>
          <a:xfrm>
            <a:off x="606226" y="890900"/>
            <a:ext cx="3865200" cy="5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Twentieth Century"/>
              <a:buNone/>
            </a:pPr>
            <a:r>
              <a:rPr lang="fr-FR" sz="3300" b="1">
                <a:solidFill>
                  <a:srgbClr val="FFFFFF"/>
                </a:solidFill>
              </a:rPr>
              <a:t>4. CONCLUSION OPÉRATIONNELLE </a:t>
            </a:r>
            <a:endParaRPr sz="3300">
              <a:solidFill>
                <a:srgbClr val="FFFFFF"/>
              </a:solidFill>
            </a:endParaRPr>
          </a:p>
        </p:txBody>
      </p:sp>
      <p:sp>
        <p:nvSpPr>
          <p:cNvPr id="461" name="Google Shape;461;g389450ed2d3_1_158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32</a:t>
            </a:fld>
            <a:endParaRPr/>
          </a:p>
        </p:txBody>
      </p:sp>
      <p:pic>
        <p:nvPicPr>
          <p:cNvPr id="462" name="Google Shape;462;g389450ed2d3_1_158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346" y="6231801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63" name="Google Shape;463;g389450ed2d3_1_158"/>
          <p:cNvSpPr txBox="1"/>
          <p:nvPr/>
        </p:nvSpPr>
        <p:spPr>
          <a:xfrm>
            <a:off x="5223694" y="682412"/>
            <a:ext cx="6147169" cy="56663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914400" marR="0" lvl="0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-FR" sz="3800" b="1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L’absolue nécessité de créer une commission de ré</a:t>
            </a:r>
            <a:r>
              <a:rPr lang="fr-FR" sz="3800" b="1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gulation des dispositifs forfaitaires </a:t>
            </a:r>
            <a:r>
              <a:rPr lang="fr-FR" sz="3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</a:t>
            </a:r>
            <a:endParaRPr sz="3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457200" marR="0" lvl="1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-FR" sz="3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aussi bien pour les plateformes que pour les professionnels libéraux </a:t>
            </a:r>
            <a:endParaRPr sz="3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8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9" name="Google Shape;469;p81"/>
          <p:cNvSpPr/>
          <p:nvPr/>
        </p:nvSpPr>
        <p:spPr>
          <a:xfrm>
            <a:off x="-1" y="0"/>
            <a:ext cx="4256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0" name="Google Shape;470;p81"/>
          <p:cNvSpPr txBox="1">
            <a:spLocks noGrp="1"/>
          </p:cNvSpPr>
          <p:nvPr>
            <p:ph type="title"/>
          </p:nvPr>
        </p:nvSpPr>
        <p:spPr>
          <a:xfrm>
            <a:off x="2" y="804325"/>
            <a:ext cx="3987927" cy="5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Twentieth Century"/>
              <a:buNone/>
            </a:pPr>
            <a:r>
              <a:rPr lang="fr-FR" sz="4600" b="1" dirty="0">
                <a:solidFill>
                  <a:srgbClr val="FFFFFF"/>
                </a:solidFill>
              </a:rPr>
              <a:t>5. CONCLUSION</a:t>
            </a:r>
            <a:endParaRPr sz="4600" dirty="0">
              <a:solidFill>
                <a:srgbClr val="FFFFFF"/>
              </a:solidFill>
            </a:endParaRPr>
          </a:p>
        </p:txBody>
      </p:sp>
      <p:sp>
        <p:nvSpPr>
          <p:cNvPr id="471" name="Google Shape;471;p81"/>
          <p:cNvSpPr txBox="1"/>
          <p:nvPr/>
        </p:nvSpPr>
        <p:spPr>
          <a:xfrm>
            <a:off x="4493172" y="378600"/>
            <a:ext cx="7193585" cy="6092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173038" marR="0" lvl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rPr lang="fr-FR" sz="3800" b="1" dirty="0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Renforcement de la charte éthique et déontologique  intégrant le fonctionnement des dispositifs forfaitaires</a:t>
            </a:r>
            <a:endParaRPr sz="3800" b="1" dirty="0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712788" marR="0" lvl="1" indent="-355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Wingdings" panose="05000000000000000000" pitchFamily="2" charset="2"/>
              <a:buChar char="§"/>
              <a:tabLst>
                <a:tab pos="449263" algn="l"/>
              </a:tabLst>
            </a:pPr>
            <a:r>
              <a:rPr lang="fr-FR" sz="3800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Critère d’inclusion PCO : uniquement des nouveaux patients (exclu patients suivis)</a:t>
            </a:r>
            <a:endParaRPr sz="3800" dirty="0">
              <a:solidFill>
                <a:schemeClr val="tx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712788" marR="0" lvl="1" indent="-355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1920"/>
              <a:buFont typeface="Wingdings" panose="05000000000000000000" pitchFamily="2" charset="2"/>
              <a:buChar char="§"/>
              <a:tabLst>
                <a:tab pos="449263" algn="l"/>
              </a:tabLst>
            </a:pPr>
            <a:r>
              <a:rPr lang="fr-FR" sz="3800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Ciblage des cas simples</a:t>
            </a:r>
          </a:p>
          <a:p>
            <a:pPr marL="712788" marR="0" lvl="1" indent="-355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1920"/>
              <a:buFont typeface="Wingdings" panose="05000000000000000000" pitchFamily="2" charset="2"/>
              <a:buChar char="§"/>
              <a:tabLst>
                <a:tab pos="449263" algn="l"/>
              </a:tabLst>
            </a:pPr>
            <a:r>
              <a:rPr lang="fr-FR" sz="3800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1</a:t>
            </a:r>
            <a:r>
              <a:rPr lang="fr-FR" sz="3800" baseline="30000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er</a:t>
            </a:r>
            <a:r>
              <a:rPr lang="fr-FR" sz="3800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orientation en psychomot </a:t>
            </a:r>
          </a:p>
          <a:p>
            <a:pPr marL="712788" marR="0" lvl="1" indent="-355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1920"/>
              <a:buFont typeface="Wingdings" panose="05000000000000000000" pitchFamily="2" charset="2"/>
              <a:buChar char="§"/>
              <a:tabLst>
                <a:tab pos="449263" algn="l"/>
              </a:tabLst>
            </a:pPr>
            <a:r>
              <a:rPr lang="fr-FR" sz="3800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2 Absences = fin de suivi</a:t>
            </a:r>
          </a:p>
          <a:p>
            <a:pPr marL="712788" marR="0" lvl="1" indent="-355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6600"/>
              </a:buClr>
              <a:buSzPts val="1920"/>
              <a:buFont typeface="Wingdings" panose="05000000000000000000" pitchFamily="2" charset="2"/>
              <a:buChar char="§"/>
              <a:tabLst>
                <a:tab pos="449263" algn="l"/>
              </a:tabLst>
            </a:pPr>
            <a:r>
              <a:rPr lang="fr-FR" sz="3800" dirty="0">
                <a:solidFill>
                  <a:schemeClr val="tx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Indépendance du professionnel</a:t>
            </a:r>
            <a:endParaRPr sz="3800" dirty="0">
              <a:solidFill>
                <a:schemeClr val="tx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91440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 sz="3800" dirty="0">
              <a:solidFill>
                <a:srgbClr val="FF66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2" name="Google Shape;472;p81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33</a:t>
            </a:fld>
            <a:endParaRPr/>
          </a:p>
        </p:txBody>
      </p:sp>
      <p:pic>
        <p:nvPicPr>
          <p:cNvPr id="473" name="Google Shape;473;p81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346" y="6231801"/>
            <a:ext cx="478411" cy="45512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74" name="Google Shape;474;p81"/>
          <p:cNvSpPr txBox="1"/>
          <p:nvPr/>
        </p:nvSpPr>
        <p:spPr>
          <a:xfrm>
            <a:off x="0" y="0"/>
            <a:ext cx="3000000" cy="37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1" indent="0" algn="ctr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D7D7"/>
        </a:solidFill>
        <a:effectLst/>
      </p:bgPr>
    </p:bg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84"/>
          <p:cNvSpPr txBox="1">
            <a:spLocks noGrp="1"/>
          </p:cNvSpPr>
          <p:nvPr>
            <p:ph type="ctrTitle"/>
          </p:nvPr>
        </p:nvSpPr>
        <p:spPr>
          <a:xfrm>
            <a:off x="7510270" y="957923"/>
            <a:ext cx="3567110" cy="87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ct val="111111"/>
              <a:buFont typeface="Twentieth Century"/>
              <a:buNone/>
            </a:pPr>
            <a:r>
              <a:rPr lang="fr-FR" sz="4000" b="1" i="0" u="none" strike="noStrike" cap="none">
                <a:solidFill>
                  <a:srgbClr val="46413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Les dispositifs Réseau</a:t>
            </a:r>
            <a:endParaRPr/>
          </a:p>
        </p:txBody>
      </p:sp>
      <p:sp>
        <p:nvSpPr>
          <p:cNvPr id="506" name="Google Shape;506;p84"/>
          <p:cNvSpPr txBox="1"/>
          <p:nvPr/>
        </p:nvSpPr>
        <p:spPr>
          <a:xfrm>
            <a:off x="5739107" y="1952081"/>
            <a:ext cx="5338273" cy="879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Retrouvez le dossier complet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fr-FR" sz="28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Webinaires + supports d’information</a:t>
            </a:r>
            <a:br>
              <a:rPr lang="fr-FR" sz="28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</a:br>
            <a:r>
              <a:rPr lang="fr-FR" sz="28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dans votre rubrique FAQ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84"/>
          <p:cNvSpPr txBox="1"/>
          <p:nvPr/>
        </p:nvSpPr>
        <p:spPr>
          <a:xfrm>
            <a:off x="5552071" y="3588187"/>
            <a:ext cx="5871510" cy="2197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fr-FR" sz="2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Sur le site de l’AFPL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https://a-f-p-l.fr/dossiers-a-telecharger-adherent/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8" name="Google Shape;508;p84" descr="Flèche : pivoter à droite avec un remplissage un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09827" y="2831939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3"/>
          <p:cNvSpPr/>
          <p:nvPr/>
        </p:nvSpPr>
        <p:spPr>
          <a:xfrm>
            <a:off x="3281679" y="1625600"/>
            <a:ext cx="5628641" cy="1098011"/>
          </a:xfrm>
          <a:prstGeom prst="roundRect">
            <a:avLst>
              <a:gd name="adj" fmla="val 16667"/>
            </a:avLst>
          </a:prstGeom>
          <a:solidFill>
            <a:srgbClr val="FF6600"/>
          </a:solidFill>
          <a:ln w="19050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0" name="Google Shape;480;p83"/>
          <p:cNvSpPr txBox="1"/>
          <p:nvPr/>
        </p:nvSpPr>
        <p:spPr>
          <a:xfrm>
            <a:off x="2779355" y="1625600"/>
            <a:ext cx="64404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fr-FR" sz="6000" b="1" i="0" u="none" strike="noStrike" cap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Des situations </a:t>
            </a:r>
            <a:endParaRPr sz="6000" b="0" i="0" u="none" strike="noStrike" cap="none"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481" name="Google Shape;481;p83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84961" y="6321933"/>
            <a:ext cx="478411" cy="455125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82" name="Google Shape;482;p83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1000"/>
              <a:buFont typeface="Twentieth Century"/>
              <a:buNone/>
            </a:pPr>
            <a:fld id="{00000000-1234-1234-1234-123412341234}" type="slidenum">
              <a:rPr lang="fr-FR"/>
              <a:t>35</a:t>
            </a:fld>
            <a:endParaRPr/>
          </a:p>
        </p:txBody>
      </p:sp>
      <p:pic>
        <p:nvPicPr>
          <p:cNvPr id="483" name="Google Shape;483;p83" descr="Une image contenant texte, graphisme, logo, Graphique&#10;&#10;Le contenu généré par l’IA peut êtr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39640" y="3130655"/>
            <a:ext cx="2931160" cy="2931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504a1c5b91_0_655"/>
          <p:cNvSpPr txBox="1">
            <a:spLocks noGrp="1"/>
          </p:cNvSpPr>
          <p:nvPr>
            <p:ph type="title"/>
          </p:nvPr>
        </p:nvSpPr>
        <p:spPr>
          <a:xfrm>
            <a:off x="893064" y="72518"/>
            <a:ext cx="10405174" cy="1326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2800"/>
              <a:buFont typeface="Twentieth Century"/>
              <a:buNone/>
            </a:pPr>
            <a:r>
              <a:rPr lang="fr-FR"/>
              <a:t>SITUATION TYPE 1</a:t>
            </a:r>
            <a:endParaRPr/>
          </a:p>
        </p:txBody>
      </p:sp>
      <p:pic>
        <p:nvPicPr>
          <p:cNvPr id="490" name="Google Shape;490;g2504a1c5b91_0_655" descr="\\SILVER-SERVEUR\Sauve_Alexandre\0 3 A-F-P-L\Logo\LOGO AFP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2581" y="102539"/>
            <a:ext cx="315891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91" name="Google Shape;491;g2504a1c5b91_0_655"/>
          <p:cNvSpPr txBox="1"/>
          <p:nvPr/>
        </p:nvSpPr>
        <p:spPr>
          <a:xfrm>
            <a:off x="893075" y="1626825"/>
            <a:ext cx="10949400" cy="4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3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fr-FR" sz="205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 PCO a validé en juin 2025 le dossier d'une enfant qu’un professionnel suit depuis octobre 2024, et qui est également suivie au CMPI et en orthophonie et qui perçoit l'AEH.</a:t>
            </a:r>
            <a:endParaRPr sz="205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fr-FR" sz="205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Début septembre, la maman d'une autre enfant dit à ce professionnel que son dossier est à l'étude de la PCO alors qu’il la suit depuis juillet 2024, qu'elle bénéficiait du dispositif DRE de la commune et que son dossier pour l'AEH venait d'être accepté.</a:t>
            </a:r>
            <a:endParaRPr sz="205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fr-FR" sz="205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La PCO appelle ça désormais "parcours mixte". Est-ce ce qui est prévu dans les textes ? Il me semble que ce n'est pas le cas. Comment alors indiquer à la PCO qu'ils ne peuvent pas "siphonner" notre patientèle comme ça ? </a:t>
            </a:r>
            <a:endParaRPr sz="205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r>
              <a:rPr lang="fr-FR" sz="2050" b="0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Quels moyens avons nous pour rappeler la loi ? </a:t>
            </a:r>
            <a:endParaRPr sz="165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50"/>
              <a:buFont typeface="Arial"/>
              <a:buNone/>
            </a:pPr>
            <a:endParaRPr sz="205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385139e84a4_2_3"/>
          <p:cNvSpPr txBox="1">
            <a:spLocks noGrp="1"/>
          </p:cNvSpPr>
          <p:nvPr>
            <p:ph type="title"/>
          </p:nvPr>
        </p:nvSpPr>
        <p:spPr>
          <a:xfrm>
            <a:off x="893064" y="72518"/>
            <a:ext cx="10405200" cy="132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64132"/>
              </a:buClr>
              <a:buSzPts val="2800"/>
              <a:buFont typeface="Twentieth Century"/>
              <a:buNone/>
            </a:pPr>
            <a:r>
              <a:rPr lang="fr-FR"/>
              <a:t>SITUATION TYPE 2</a:t>
            </a:r>
            <a:endParaRPr/>
          </a:p>
        </p:txBody>
      </p:sp>
      <p:pic>
        <p:nvPicPr>
          <p:cNvPr id="498" name="Google Shape;498;g385139e84a4_2_3" descr="\\SILVER-SERVEUR\Sauve_Alexandre\0 3 A-F-P-L\Logo\LOGO AFP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42581" y="102539"/>
            <a:ext cx="315891" cy="365125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g385139e84a4_2_3"/>
          <p:cNvSpPr txBox="1"/>
          <p:nvPr/>
        </p:nvSpPr>
        <p:spPr>
          <a:xfrm>
            <a:off x="893075" y="1566600"/>
            <a:ext cx="109341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FR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 psychomotricien a contacté une collègue de son département dans le cadre d'un relai de suivi PCO vers le CAMSP où il travaille. Celle-ci reçoit le patient dans une salle toute équipée du CAMSP sans qu'elle n'ait à couvrir la moindre charge (pas de loyer, pas d'assurance, pas de charges de fonctionnement, pas de matériel professionnel personnel...). 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fr-FR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 lui a exprimé son mécontentement (et celui d'autres professionnelles salariées et libérales) quant à cette façon de travailler. Suite à cela, il a été convoqué par le médecin et le cadre socio-éducatif du CAMSP dans lequel il travaille. </a:t>
            </a:r>
            <a:r>
              <a:rPr lang="fr-FR" sz="2100" b="0" i="0" u="none" strike="noStrike" cap="none">
                <a:solidFill>
                  <a:srgbClr val="22222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Ces personnes étant aussi à la direction de la pcotnd du département. </a:t>
            </a:r>
            <a:endParaRPr sz="2100" b="0" i="0" u="none" strike="noStrike" cap="none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850c838392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2" name="Google Shape;132;g3850c838392_0_0"/>
          <p:cNvSpPr/>
          <p:nvPr/>
        </p:nvSpPr>
        <p:spPr>
          <a:xfrm>
            <a:off x="0" y="0"/>
            <a:ext cx="4654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33" name="Google Shape;133;g3850c838392_0_0"/>
          <p:cNvSpPr txBox="1">
            <a:spLocks noGrp="1"/>
          </p:cNvSpPr>
          <p:nvPr>
            <p:ph type="title"/>
          </p:nvPr>
        </p:nvSpPr>
        <p:spPr>
          <a:xfrm>
            <a:off x="675942" y="804333"/>
            <a:ext cx="3302400" cy="5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Twentieth Century"/>
              <a:buNone/>
            </a:pPr>
            <a:r>
              <a:rPr lang="fr-FR" sz="3300" b="1">
                <a:solidFill>
                  <a:srgbClr val="FFFFFF"/>
                </a:solidFill>
              </a:rPr>
              <a:t>1. PRESENTATION DES INTERVENANTS</a:t>
            </a:r>
            <a:br>
              <a:rPr lang="fr-FR" sz="4600">
                <a:solidFill>
                  <a:srgbClr val="FFFFFF"/>
                </a:solidFill>
              </a:rPr>
            </a:br>
            <a:endParaRPr sz="4600">
              <a:solidFill>
                <a:srgbClr val="FFFFFF"/>
              </a:solidFill>
            </a:endParaRPr>
          </a:p>
        </p:txBody>
      </p:sp>
      <p:sp>
        <p:nvSpPr>
          <p:cNvPr id="134" name="Google Shape;134;g3850c838392_0_0"/>
          <p:cNvSpPr txBox="1"/>
          <p:nvPr/>
        </p:nvSpPr>
        <p:spPr>
          <a:xfrm>
            <a:off x="5223694" y="682412"/>
            <a:ext cx="6126300" cy="5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Arial"/>
              <a:buChar char="■"/>
            </a:pPr>
            <a:r>
              <a:rPr lang="fr-FR" sz="3200" b="1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Nicolas RAYNAL - CNPP </a:t>
            </a:r>
            <a:endParaRPr sz="3200" b="1" i="0" u="none" strike="noStrike" cap="none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Arial"/>
              <a:buChar char="■"/>
            </a:pPr>
            <a:r>
              <a:rPr lang="fr-FR" sz="3200" b="1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Romain ZUPRANSKI - FFP </a:t>
            </a:r>
            <a:endParaRPr sz="3200" b="1" i="0" u="none" strike="noStrike" cap="none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Arial"/>
              <a:buChar char="■"/>
            </a:pPr>
            <a:r>
              <a:rPr lang="fr-FR" sz="3200" b="1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Alexandre PROUTEAU  - AFPL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None/>
            </a:pPr>
            <a:r>
              <a:rPr lang="fr-FR"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3850c838392_0_0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4</a:t>
            </a:fld>
            <a:endParaRPr/>
          </a:p>
        </p:txBody>
      </p:sp>
      <p:pic>
        <p:nvPicPr>
          <p:cNvPr id="136" name="Google Shape;136;g3850c838392_0_0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346" y="6231801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89450ed2d3_1_13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2" name="Google Shape;142;g389450ed2d3_1_131"/>
          <p:cNvSpPr/>
          <p:nvPr/>
        </p:nvSpPr>
        <p:spPr>
          <a:xfrm>
            <a:off x="0" y="0"/>
            <a:ext cx="4654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3" name="Google Shape;143;g389450ed2d3_1_131"/>
          <p:cNvSpPr txBox="1">
            <a:spLocks noGrp="1"/>
          </p:cNvSpPr>
          <p:nvPr>
            <p:ph type="title"/>
          </p:nvPr>
        </p:nvSpPr>
        <p:spPr>
          <a:xfrm>
            <a:off x="675942" y="804333"/>
            <a:ext cx="3302400" cy="5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Twentieth Century"/>
              <a:buNone/>
            </a:pPr>
            <a:r>
              <a:rPr lang="fr-FR" sz="3300" b="1">
                <a:solidFill>
                  <a:srgbClr val="FFFFFF"/>
                </a:solidFill>
              </a:rPr>
              <a:t>2.  </a:t>
            </a:r>
            <a:br>
              <a:rPr lang="fr-FR" sz="4600">
                <a:solidFill>
                  <a:srgbClr val="FFFFFF"/>
                </a:solidFill>
              </a:rPr>
            </a:br>
            <a:r>
              <a:rPr lang="fr-F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Rappel des principes de base de l’exercice en libéral et indépendant de la profession de psychomotricien</a:t>
            </a:r>
            <a:endParaRPr sz="4600">
              <a:solidFill>
                <a:srgbClr val="FFFFFF"/>
              </a:solidFill>
            </a:endParaRPr>
          </a:p>
        </p:txBody>
      </p:sp>
      <p:sp>
        <p:nvSpPr>
          <p:cNvPr id="144" name="Google Shape;144;g389450ed2d3_1_131"/>
          <p:cNvSpPr txBox="1"/>
          <p:nvPr/>
        </p:nvSpPr>
        <p:spPr>
          <a:xfrm>
            <a:off x="4894500" y="245475"/>
            <a:ext cx="7057200" cy="3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0" i="0" u="none" strike="noStrike" cap="none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Profession libérale :  </a:t>
            </a:r>
            <a:endParaRPr sz="3600" b="0" i="0" u="none" strike="noStrike" cap="none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>
                <a:solidFill>
                  <a:srgbClr val="040C28"/>
                </a:solidFill>
                <a:highlight>
                  <a:srgbClr val="FFFFFF"/>
                </a:highlight>
              </a:rPr>
              <a:t>A</a:t>
            </a:r>
            <a:r>
              <a:rPr lang="fr-FR" sz="3600" b="0" i="0" u="none" strike="noStrike" cap="none">
                <a:solidFill>
                  <a:srgbClr val="040C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ctivité professionnelle exercée de manière </a:t>
            </a:r>
            <a:r>
              <a:rPr lang="fr-FR" sz="3600" b="1" i="0" u="none" strike="noStrike" cap="none">
                <a:solidFill>
                  <a:srgbClr val="040C28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indépendante</a:t>
            </a:r>
            <a:r>
              <a:rPr lang="fr-FR" sz="3600" b="0" i="0" u="none" strike="noStrike" cap="none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3600" b="0" i="0" u="none" strike="noStrike" cap="none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0" i="0" u="none" strike="noStrike" cap="none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Réalisation de prestations intellectuelles, de soins dans l'</a:t>
            </a:r>
            <a:r>
              <a:rPr lang="fr-FR" sz="3600" b="1" i="0" u="none" strike="noStrike" cap="none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intérêt du patient</a:t>
            </a:r>
            <a:r>
              <a:rPr lang="fr-FR" sz="3600" b="0" i="0" u="none" strike="noStrike" cap="none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.</a:t>
            </a:r>
            <a:endParaRPr sz="3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None/>
            </a:pPr>
            <a:r>
              <a:rPr lang="fr-FR"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g389450ed2d3_1_131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5</a:t>
            </a:fld>
            <a:endParaRPr/>
          </a:p>
        </p:txBody>
      </p:sp>
      <p:pic>
        <p:nvPicPr>
          <p:cNvPr id="146" name="Google Shape;146;g389450ed2d3_1_131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346" y="6231801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7" name="Google Shape;147;g389450ed2d3_1_131"/>
          <p:cNvSpPr txBox="1"/>
          <p:nvPr/>
        </p:nvSpPr>
        <p:spPr>
          <a:xfrm>
            <a:off x="4894500" y="4415025"/>
            <a:ext cx="7057200" cy="22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0" i="0" u="none" strike="noStrike" cap="none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Implique : </a:t>
            </a:r>
            <a:endParaRPr sz="3600" b="0" i="0" u="none" strike="noStrike" cap="none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0" i="0" u="none" strike="noStrike" cap="none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Formation réglementée </a:t>
            </a:r>
            <a:r>
              <a:rPr lang="fr-FR" sz="3600" b="1" i="0" u="none" strike="noStrike" cap="none">
                <a:solidFill>
                  <a:srgbClr val="474747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+ MaJ</a:t>
            </a:r>
            <a:endParaRPr sz="3600" b="1" i="0" u="none" strike="noStrike" cap="none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0" i="0" u="none" strike="noStrike" cap="none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Exercice réglementée </a:t>
            </a:r>
            <a:r>
              <a:rPr lang="fr-FR" sz="3600" b="1" i="0" u="none" strike="noStrike" cap="none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+ MaJ</a:t>
            </a:r>
            <a:endParaRPr sz="3600" b="1" i="0" u="none" strike="noStrike" cap="none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1" i="0" u="none" strike="noStrike" cap="none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Ethique renforcée.</a:t>
            </a:r>
            <a:endParaRPr sz="3600" b="1" i="0" u="none" strike="noStrike" cap="none">
              <a:solidFill>
                <a:srgbClr val="474747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850c838392_0_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3" name="Google Shape;153;g3850c838392_0_32"/>
          <p:cNvSpPr/>
          <p:nvPr/>
        </p:nvSpPr>
        <p:spPr>
          <a:xfrm>
            <a:off x="0" y="0"/>
            <a:ext cx="4654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" name="Google Shape;154;g3850c838392_0_32"/>
          <p:cNvSpPr txBox="1">
            <a:spLocks noGrp="1"/>
          </p:cNvSpPr>
          <p:nvPr>
            <p:ph type="title"/>
          </p:nvPr>
        </p:nvSpPr>
        <p:spPr>
          <a:xfrm>
            <a:off x="675942" y="804333"/>
            <a:ext cx="3302400" cy="5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Twentieth Century"/>
              <a:buNone/>
            </a:pPr>
            <a:r>
              <a:rPr lang="fr-FR" sz="3300" b="1">
                <a:solidFill>
                  <a:srgbClr val="FFFFFF"/>
                </a:solidFill>
              </a:rPr>
              <a:t>2.  </a:t>
            </a:r>
            <a:br>
              <a:rPr lang="fr-FR" sz="4600">
                <a:solidFill>
                  <a:srgbClr val="FFFFFF"/>
                </a:solidFill>
              </a:rPr>
            </a:br>
            <a:r>
              <a:rPr lang="fr-F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Rappel des nouveaux cadres d’exercice libéral 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Twentieth Century"/>
              <a:buNone/>
            </a:pPr>
            <a:r>
              <a:rPr lang="fr-F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Cas PCO</a:t>
            </a:r>
            <a:endParaRPr sz="4600">
              <a:solidFill>
                <a:srgbClr val="FFFFFF"/>
              </a:solidFill>
            </a:endParaRPr>
          </a:p>
        </p:txBody>
      </p:sp>
      <p:sp>
        <p:nvSpPr>
          <p:cNvPr id="155" name="Google Shape;155;g3850c838392_0_32"/>
          <p:cNvSpPr txBox="1"/>
          <p:nvPr/>
        </p:nvSpPr>
        <p:spPr>
          <a:xfrm>
            <a:off x="4771450" y="245475"/>
            <a:ext cx="7180200" cy="26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9CBE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000" b="1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Décret 28 </a:t>
            </a:r>
            <a:r>
              <a:rPr lang="fr-FR" sz="2000" b="1" i="0" u="none" strike="noStrike" cap="none" dirty="0" err="1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dec</a:t>
            </a:r>
            <a:r>
              <a:rPr lang="fr-FR" sz="2000" b="1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. 2018</a:t>
            </a:r>
            <a:r>
              <a:rPr lang="fr-FR" sz="20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 : création du </a:t>
            </a:r>
            <a:r>
              <a:rPr lang="fr-FR" sz="18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parcours précoce pour les troubles du </a:t>
            </a:r>
            <a:r>
              <a:rPr lang="fr-FR" sz="1800" b="0" i="0" u="none" strike="noStrike" cap="none" dirty="0" err="1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neuro-développement</a:t>
            </a:r>
            <a:endParaRPr sz="1800" b="0" i="0" u="none" strike="noStrike" cap="none" dirty="0">
              <a:solidFill>
                <a:srgbClr val="2E2B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Objectif : </a:t>
            </a:r>
            <a:r>
              <a:rPr lang="fr-FR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« une réponse accompagnée pour tous »</a:t>
            </a:r>
            <a:r>
              <a:rPr lang="fr-FR" sz="20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 dans le cadre du rapport « </a:t>
            </a:r>
            <a:r>
              <a:rPr lang="fr-FR" sz="20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Zéro sans solution</a:t>
            </a:r>
            <a:r>
              <a:rPr lang="fr-FR" sz="20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 »</a:t>
            </a:r>
            <a:endParaRPr sz="2000" b="0" i="0" u="none" strike="noStrike" cap="none" dirty="0">
              <a:solidFill>
                <a:srgbClr val="2E2B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9CBEBD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fr-FR" sz="16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 0 – 6 ans :  forfait de </a:t>
            </a:r>
            <a:r>
              <a:rPr lang="fr-FR" sz="1600" b="1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35 séances + 1 bilan </a:t>
            </a:r>
            <a:r>
              <a:rPr lang="fr-FR" sz="16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= 1500 €  (psychomotricien et/ou ergothérapeute) et forfait psychologue</a:t>
            </a:r>
            <a:endParaRPr sz="1600" b="0" i="0" u="none" strike="noStrike" cap="none" dirty="0">
              <a:solidFill>
                <a:srgbClr val="2E2B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9CBEBD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fr-FR" sz="16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 un patient bénéficier </a:t>
            </a:r>
            <a:r>
              <a:rPr lang="fr-FR" sz="1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 peut pas d’un autre dispositif</a:t>
            </a:r>
            <a:r>
              <a:rPr lang="fr-FR" sz="16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 de soin en sus du forfait PCO / PCO </a:t>
            </a:r>
            <a:r>
              <a:rPr lang="fr-FR"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</a:t>
            </a:r>
            <a:r>
              <a:rPr lang="fr-FR" sz="16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 Allocation MDPH, institution,…</a:t>
            </a:r>
            <a:r>
              <a:rPr lang="fr-FR" sz="1600" b="0" i="0" u="none" strike="noStrike" cap="none" dirty="0">
                <a:solidFill>
                  <a:srgbClr val="9CBEBD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fr-FR" sz="16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 4 versements au moins par an / tous les 3 mois après l’envoi du compte-rendu d’intervention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g3850c838392_0_32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6</a:t>
            </a:fld>
            <a:endParaRPr/>
          </a:p>
        </p:txBody>
      </p:sp>
      <p:pic>
        <p:nvPicPr>
          <p:cNvPr id="157" name="Google Shape;157;g3850c838392_0_32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346" y="6231801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8" name="Google Shape;158;g3850c838392_0_32"/>
          <p:cNvSpPr txBox="1"/>
          <p:nvPr/>
        </p:nvSpPr>
        <p:spPr>
          <a:xfrm>
            <a:off x="4894500" y="3411675"/>
            <a:ext cx="7057200" cy="24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1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Décret 1</a:t>
            </a:r>
            <a:r>
              <a:rPr lang="fr-FR" sz="3300" b="1" i="0" u="none" strike="noStrike" cap="none" baseline="30000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er</a:t>
            </a:r>
            <a:r>
              <a:rPr lang="fr-FR" sz="2000" b="1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 avril 2021 : Modification parcours PCO </a:t>
            </a:r>
            <a:endParaRPr sz="2000" b="1" i="0" u="none" strike="noStrike" cap="none" dirty="0">
              <a:solidFill>
                <a:srgbClr val="2E2B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fr-FR" sz="3600" b="1" i="0" u="none" strike="noStrike" cap="none" dirty="0">
                <a:solidFill>
                  <a:srgbClr val="474747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0 – </a:t>
            </a:r>
            <a:r>
              <a:rPr lang="fr-FR" sz="2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r>
              <a:rPr lang="fr-FR" sz="16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 ans :  forfait de </a:t>
            </a:r>
            <a:r>
              <a:rPr lang="fr-FR" sz="1600" b="1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35 séances + 1 bilan </a:t>
            </a:r>
            <a:r>
              <a:rPr lang="fr-FR" sz="16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= 1500 €  </a:t>
            </a:r>
            <a:endParaRPr sz="1600" b="0" i="0" u="none" strike="noStrike" cap="none" dirty="0">
              <a:solidFill>
                <a:srgbClr val="2E2B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9CBEBD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fr-FR" sz="1600" b="1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Avec accord du médecin coordinateur</a:t>
            </a:r>
            <a:r>
              <a:rPr lang="fr-FR" sz="16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, un patient bénéficiant d’un autre dispositif de soin </a:t>
            </a:r>
            <a:r>
              <a:rPr lang="fr-FR"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peut</a:t>
            </a:r>
            <a:r>
              <a:rPr lang="fr-FR" sz="16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 bénéficier du forfait PCO / PCO </a:t>
            </a:r>
            <a:r>
              <a:rPr lang="fr-FR" sz="1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ET/OU</a:t>
            </a:r>
            <a:r>
              <a:rPr lang="fr-FR" sz="16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6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Allocation MDPH, institution,…</a:t>
            </a:r>
            <a:endParaRPr sz="1600" b="0" i="0" u="none" strike="noStrike" cap="none" dirty="0">
              <a:solidFill>
                <a:srgbClr val="2E2B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fr-FR" sz="1600" b="0" i="0" u="none" strike="noStrike" cap="none" dirty="0">
                <a:solidFill>
                  <a:srgbClr val="9CBEBD"/>
                </a:solidFill>
                <a:latin typeface="Arial"/>
                <a:ea typeface="Arial"/>
                <a:cs typeface="Arial"/>
                <a:sym typeface="Arial"/>
              </a:rPr>
              <a:t>­</a:t>
            </a:r>
            <a:r>
              <a:rPr lang="fr-FR" sz="16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 4 versements au moins par an / tous les 3 mois après l’envoi du compte-rendu d’intervention</a:t>
            </a:r>
            <a:endParaRPr sz="1600" b="0" i="0" u="none" strike="noStrike" cap="none" dirty="0">
              <a:solidFill>
                <a:srgbClr val="2E2B2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85139e84a4_0_3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4" name="Google Shape;164;g385139e84a4_0_32"/>
          <p:cNvSpPr/>
          <p:nvPr/>
        </p:nvSpPr>
        <p:spPr>
          <a:xfrm>
            <a:off x="0" y="0"/>
            <a:ext cx="4654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" name="Google Shape;165;g385139e84a4_0_32"/>
          <p:cNvSpPr txBox="1">
            <a:spLocks noGrp="1"/>
          </p:cNvSpPr>
          <p:nvPr>
            <p:ph type="title"/>
          </p:nvPr>
        </p:nvSpPr>
        <p:spPr>
          <a:xfrm>
            <a:off x="675942" y="804333"/>
            <a:ext cx="3302400" cy="5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Twentieth Century"/>
              <a:buNone/>
            </a:pPr>
            <a:r>
              <a:rPr lang="fr-FR" sz="3300" b="1">
                <a:solidFill>
                  <a:srgbClr val="FFFFFF"/>
                </a:solidFill>
              </a:rPr>
              <a:t>2.  </a:t>
            </a:r>
            <a:br>
              <a:rPr lang="fr-FR" sz="4600">
                <a:solidFill>
                  <a:srgbClr val="FFFFFF"/>
                </a:solidFill>
              </a:rPr>
            </a:br>
            <a:r>
              <a:rPr lang="fr-F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Rappel des nouveaux cadre d’exercice libéral Cas PCO</a:t>
            </a:r>
            <a:endParaRPr sz="4600">
              <a:solidFill>
                <a:srgbClr val="FFFFFF"/>
              </a:solidFill>
            </a:endParaRPr>
          </a:p>
        </p:txBody>
      </p:sp>
      <p:sp>
        <p:nvSpPr>
          <p:cNvPr id="166" name="Google Shape;166;g385139e84a4_0_32"/>
          <p:cNvSpPr txBox="1"/>
          <p:nvPr/>
        </p:nvSpPr>
        <p:spPr>
          <a:xfrm>
            <a:off x="4796850" y="131250"/>
            <a:ext cx="7180200" cy="65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9CBEB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fr-FR" sz="2000" b="1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Arrêté 24 août 2021 </a:t>
            </a:r>
            <a:r>
              <a:rPr lang="fr-FR" sz="16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fr-FR" sz="1600" b="0" i="0" u="none" strike="noStrike" cap="none" dirty="0" err="1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modif</a:t>
            </a:r>
            <a:r>
              <a:rPr lang="fr-FR" sz="16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 arrêté du 16 avril 2019) </a:t>
            </a:r>
            <a:r>
              <a:rPr lang="fr-FR" sz="2000" b="1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000" b="1" i="0" u="none" strike="noStrike" cap="none" dirty="0">
              <a:solidFill>
                <a:srgbClr val="2E2B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-12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 dirty="0">
                <a:solidFill>
                  <a:srgbClr val="9CBE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4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Précision du cadre d’intervention :</a:t>
            </a:r>
            <a:endParaRPr sz="2400" b="0" i="0" u="none" strike="noStrike" cap="none" dirty="0">
              <a:solidFill>
                <a:srgbClr val="2E2B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9CBEBD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-FR" sz="18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un bilan psychomoteur comportant </a:t>
            </a:r>
            <a:r>
              <a:rPr lang="fr-FR" sz="1800" b="1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notamment</a:t>
            </a:r>
            <a:r>
              <a:rPr lang="fr-FR" sz="18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 un examen du développement </a:t>
            </a:r>
            <a:r>
              <a:rPr lang="fr-FR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sensorimoteur</a:t>
            </a:r>
            <a:r>
              <a:rPr lang="fr-FR" sz="18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b="1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et</a:t>
            </a:r>
            <a:r>
              <a:rPr lang="fr-FR" sz="18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1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neuro-moteur</a:t>
            </a:r>
            <a:endParaRPr sz="1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9CBEBD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-FR" sz="1800" b="1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si nécessaire</a:t>
            </a:r>
            <a:r>
              <a:rPr lang="fr-FR" sz="18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, des interventions relatives aux perturbations constatées</a:t>
            </a:r>
            <a:endParaRPr sz="1800" b="0" i="0" u="none" strike="noStrike" cap="none" dirty="0">
              <a:solidFill>
                <a:srgbClr val="2E2B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9CBEBD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-FR" sz="18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Elles se déroulent </a:t>
            </a:r>
            <a:r>
              <a:rPr lang="fr-FR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dans le cabinet du professionnel libéral </a:t>
            </a:r>
            <a:r>
              <a:rPr lang="fr-FR" sz="18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ou, si nécessaire, </a:t>
            </a:r>
            <a:r>
              <a:rPr lang="fr-FR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dans le ou les lieux de vie de l’enfant </a:t>
            </a:r>
            <a:r>
              <a:rPr lang="fr-FR" sz="18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(domicile, lieu d’accueil de la petite enfance, école)</a:t>
            </a:r>
            <a:endParaRPr sz="1800" b="0" i="0" u="none" strike="noStrike" cap="none" dirty="0">
              <a:solidFill>
                <a:srgbClr val="2E2B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9CBEBD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-FR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Respect par les professionnels des recommandations de bonnes pratiques et des outils recommandés par la HAS</a:t>
            </a:r>
            <a:endParaRPr sz="1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9CBEBD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-FR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Participation aux réunions d’équipes </a:t>
            </a:r>
            <a:r>
              <a:rPr lang="fr-FR" sz="1800" b="0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pluri-professionnelles</a:t>
            </a:r>
            <a:r>
              <a:rPr lang="fr-FR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dont au moins une pour le diagnostic = Pas de rémunération prévue</a:t>
            </a:r>
            <a:endParaRPr sz="1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9CBEBD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-FR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Compte rendu d’évolution quantitatif et qualitatif tous les 3 mois = Pas de rémunération prévue</a:t>
            </a:r>
            <a:endParaRPr sz="18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 dirty="0">
                <a:solidFill>
                  <a:srgbClr val="9CBEBD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fr-FR" sz="1800" b="0" i="0" u="none" strike="noStrike" cap="none" dirty="0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Formations proposées par la plateforme sur les thèmes de l’application des recommandations de bonnes pratiques, du développement des connaissances sur les TND et de l’amélioration des parcours des personnes</a:t>
            </a:r>
            <a:endParaRPr sz="1800" b="0" i="0" u="none" strike="noStrike" cap="none" dirty="0">
              <a:solidFill>
                <a:srgbClr val="2E2B2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2E2B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85139e84a4_0_32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7</a:t>
            </a:fld>
            <a:endParaRPr/>
          </a:p>
        </p:txBody>
      </p:sp>
      <p:pic>
        <p:nvPicPr>
          <p:cNvPr id="168" name="Google Shape;168;g385139e84a4_0_32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346" y="6231801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850c838392_0_4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wentieth Century"/>
              <a:buNone/>
            </a:pPr>
            <a:r>
              <a:rPr lang="fr-FR" sz="3600" b="0" i="0" u="none" strike="noStrike" cap="none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et impact supplémen  </a:t>
            </a: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" name="Google Shape;174;g3850c838392_0_47"/>
          <p:cNvSpPr/>
          <p:nvPr/>
        </p:nvSpPr>
        <p:spPr>
          <a:xfrm>
            <a:off x="0" y="0"/>
            <a:ext cx="4654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5" name="Google Shape;175;g3850c838392_0_47"/>
          <p:cNvSpPr txBox="1">
            <a:spLocks noGrp="1"/>
          </p:cNvSpPr>
          <p:nvPr>
            <p:ph type="title"/>
          </p:nvPr>
        </p:nvSpPr>
        <p:spPr>
          <a:xfrm>
            <a:off x="675942" y="804333"/>
            <a:ext cx="3302400" cy="5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Twentieth Century"/>
              <a:buNone/>
            </a:pPr>
            <a:r>
              <a:rPr lang="fr-FR" sz="3300" b="1">
                <a:solidFill>
                  <a:srgbClr val="FFFFFF"/>
                </a:solidFill>
              </a:rPr>
              <a:t>2.  </a:t>
            </a:r>
            <a:br>
              <a:rPr lang="fr-FR" sz="4600">
                <a:solidFill>
                  <a:srgbClr val="FFFFFF"/>
                </a:solidFill>
              </a:rPr>
            </a:br>
            <a:r>
              <a:rPr lang="fr-F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nouveaux cadre légal du dispositif PCO - élargi</a:t>
            </a:r>
            <a:endParaRPr sz="3600"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Twentieth Century"/>
              <a:buNone/>
            </a:pPr>
            <a:r>
              <a:rPr lang="fr-FR" sz="36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Loi 5 août 2025</a:t>
            </a:r>
            <a:endParaRPr sz="4600">
              <a:solidFill>
                <a:srgbClr val="FFFFFF"/>
              </a:solidFill>
            </a:endParaRPr>
          </a:p>
        </p:txBody>
      </p:sp>
      <p:sp>
        <p:nvSpPr>
          <p:cNvPr id="176" name="Google Shape;176;g3850c838392_0_47"/>
          <p:cNvSpPr txBox="1"/>
          <p:nvPr/>
        </p:nvSpPr>
        <p:spPr>
          <a:xfrm>
            <a:off x="4771450" y="245475"/>
            <a:ext cx="7180200" cy="57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fr-FR" sz="2000" b="0" i="0" u="none" strike="noStrike" cap="none">
                <a:solidFill>
                  <a:srgbClr val="9CBEB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2000" b="1" i="0" u="none" strike="noStrike" cap="none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Décret 5 ao</a:t>
            </a:r>
            <a:r>
              <a:rPr lang="fr-FR" sz="2000" b="1">
                <a:solidFill>
                  <a:srgbClr val="2E2B21"/>
                </a:solidFill>
              </a:rPr>
              <a:t>û</a:t>
            </a:r>
            <a:r>
              <a:rPr lang="fr-FR" sz="2000" b="1" i="0" u="none" strike="noStrike" cap="none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t 2025</a:t>
            </a:r>
            <a:r>
              <a:rPr lang="fr-FR" sz="2000" b="0" i="0" u="none" strike="noStrike" cap="none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 : Extension et regroupement du </a:t>
            </a:r>
            <a:r>
              <a:rPr lang="fr-FR" sz="1800" b="0" i="0" u="none" strike="noStrike" cap="none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parcours </a:t>
            </a:r>
            <a:r>
              <a:rPr lang="fr-FR" sz="2000" i="0" u="none" strike="noStrike" cap="none">
                <a:solidFill>
                  <a:srgbClr val="2E2B21"/>
                </a:solidFill>
              </a:rPr>
              <a:t>précoce PCO</a:t>
            </a:r>
            <a:r>
              <a:rPr lang="fr-FR" sz="1800" b="1" i="0" u="none" strike="noStrike" cap="none">
                <a:solidFill>
                  <a:srgbClr val="2E2B21"/>
                </a:solidFill>
              </a:rPr>
              <a:t> </a:t>
            </a:r>
            <a:endParaRPr sz="1800" b="1" i="0" u="none" strike="noStrike" cap="none">
              <a:solidFill>
                <a:srgbClr val="2E2B2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800" b="0" i="0" u="none" strike="noStrike" cap="none">
                <a:solidFill>
                  <a:srgbClr val="2E2B21"/>
                </a:solidFill>
                <a:latin typeface="Arial"/>
                <a:ea typeface="Arial"/>
                <a:cs typeface="Arial"/>
                <a:sym typeface="Arial"/>
              </a:rPr>
              <a:t>Objec</a:t>
            </a:r>
            <a:r>
              <a:rPr lang="fr-FR" sz="1800">
                <a:solidFill>
                  <a:srgbClr val="2E2B21"/>
                </a:solidFill>
              </a:rPr>
              <a:t>tif :</a:t>
            </a:r>
            <a:r>
              <a:rPr lang="fr-FR" sz="2400">
                <a:solidFill>
                  <a:srgbClr val="2E2B21"/>
                </a:solidFill>
              </a:rPr>
              <a:t> </a:t>
            </a:r>
            <a:r>
              <a:rPr lang="fr-FR" sz="1700">
                <a:solidFill>
                  <a:srgbClr val="202124"/>
                </a:solidFill>
                <a:highlight>
                  <a:srgbClr val="FFFFFF"/>
                </a:highlight>
              </a:rPr>
              <a:t> </a:t>
            </a:r>
            <a:r>
              <a:rPr lang="fr-FR" sz="1700" b="1">
                <a:solidFill>
                  <a:srgbClr val="202124"/>
                </a:solidFill>
                <a:highlight>
                  <a:srgbClr val="FFFFFF"/>
                </a:highlight>
              </a:rPr>
              <a:t>Harmoniser et étendre les dispositifs par forfait</a:t>
            </a:r>
            <a:r>
              <a:rPr lang="fr-FR" sz="1700">
                <a:solidFill>
                  <a:srgbClr val="202124"/>
                </a:solidFill>
                <a:highlight>
                  <a:srgbClr val="FFFFFF"/>
                </a:highlight>
              </a:rPr>
              <a:t>. </a:t>
            </a:r>
            <a:endParaRPr sz="17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fr-FR" sz="1700">
                <a:solidFill>
                  <a:srgbClr val="202124"/>
                </a:solidFill>
                <a:highlight>
                  <a:srgbClr val="FFFFFF"/>
                </a:highlight>
              </a:rPr>
              <a:t>Le dispositif se décline désormais en trois catégories :</a:t>
            </a:r>
            <a:endParaRPr sz="17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700"/>
              <a:buChar char="●"/>
            </a:pPr>
            <a:r>
              <a:rPr lang="fr-FR" sz="1700" b="1">
                <a:solidFill>
                  <a:srgbClr val="202124"/>
                </a:solidFill>
                <a:highlight>
                  <a:srgbClr val="FFFFFF"/>
                </a:highlight>
              </a:rPr>
              <a:t>Forfait PCO 0–6 ans</a:t>
            </a:r>
            <a:endParaRPr sz="170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700"/>
              <a:buChar char="●"/>
            </a:pPr>
            <a:r>
              <a:rPr lang="fr-FR" sz="1700">
                <a:solidFill>
                  <a:srgbClr val="202124"/>
                </a:solidFill>
                <a:highlight>
                  <a:srgbClr val="FFFFFF"/>
                </a:highlight>
              </a:rPr>
              <a:t>Comprend un bilan et </a:t>
            </a:r>
            <a:r>
              <a:rPr lang="fr-FR" sz="1700" b="1">
                <a:solidFill>
                  <a:srgbClr val="202124"/>
                </a:solidFill>
                <a:highlight>
                  <a:srgbClr val="FFFFFF"/>
                </a:highlight>
              </a:rPr>
              <a:t>35 séances</a:t>
            </a:r>
            <a:r>
              <a:rPr lang="fr-FR" sz="1700">
                <a:solidFill>
                  <a:srgbClr val="202124"/>
                </a:solidFill>
                <a:highlight>
                  <a:srgbClr val="FFFFFF"/>
                </a:highlight>
              </a:rPr>
              <a:t>, pour un montant de </a:t>
            </a:r>
            <a:r>
              <a:rPr lang="fr-FR" sz="1700" b="1">
                <a:solidFill>
                  <a:srgbClr val="202124"/>
                </a:solidFill>
                <a:highlight>
                  <a:srgbClr val="FFFFFF"/>
                </a:highlight>
              </a:rPr>
              <a:t>1 500 €</a:t>
            </a:r>
            <a:endParaRPr sz="170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700"/>
              <a:buChar char="●"/>
            </a:pPr>
            <a:r>
              <a:rPr lang="fr-FR" sz="1700">
                <a:solidFill>
                  <a:srgbClr val="202124"/>
                </a:solidFill>
                <a:highlight>
                  <a:srgbClr val="FFFFFF"/>
                </a:highlight>
              </a:rPr>
              <a:t>Durée : </a:t>
            </a:r>
            <a:r>
              <a:rPr lang="fr-FR" sz="1700" b="1">
                <a:solidFill>
                  <a:srgbClr val="202124"/>
                </a:solidFill>
                <a:highlight>
                  <a:srgbClr val="FFFFFF"/>
                </a:highlight>
              </a:rPr>
              <a:t>1 an</a:t>
            </a:r>
            <a:r>
              <a:rPr lang="fr-FR" sz="1700">
                <a:solidFill>
                  <a:srgbClr val="202124"/>
                </a:solidFill>
                <a:highlight>
                  <a:srgbClr val="FFFFFF"/>
                </a:highlight>
              </a:rPr>
              <a:t>, renouvelable </a:t>
            </a:r>
            <a:r>
              <a:rPr lang="fr-FR" sz="1700" b="1">
                <a:solidFill>
                  <a:srgbClr val="202124"/>
                </a:solidFill>
                <a:highlight>
                  <a:srgbClr val="FFFFFF"/>
                </a:highlight>
              </a:rPr>
              <a:t>une seule fois</a:t>
            </a:r>
            <a:endParaRPr sz="170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700"/>
              <a:buChar char="●"/>
            </a:pPr>
            <a:r>
              <a:rPr lang="fr-FR" sz="1700">
                <a:solidFill>
                  <a:srgbClr val="202124"/>
                </a:solidFill>
                <a:highlight>
                  <a:srgbClr val="FFFFFF"/>
                </a:highlight>
              </a:rPr>
              <a:t>Concerne les troubles du neurodéveloppement, </a:t>
            </a:r>
            <a:r>
              <a:rPr lang="fr-FR" sz="1700">
                <a:solidFill>
                  <a:srgbClr val="C00000"/>
                </a:solidFill>
                <a:highlight>
                  <a:srgbClr val="FFFFFF"/>
                </a:highlight>
              </a:rPr>
              <a:t>mais désormais aussi tout trouble de santé </a:t>
            </a:r>
            <a:r>
              <a:rPr lang="fr-FR" sz="1700" b="1">
                <a:solidFill>
                  <a:srgbClr val="C00000"/>
                </a:solidFill>
                <a:highlight>
                  <a:srgbClr val="FFFFFF"/>
                </a:highlight>
              </a:rPr>
              <a:t>durable et invalidant, quel qu’en soit la nature</a:t>
            </a:r>
            <a:endParaRPr sz="1700" b="1">
              <a:solidFill>
                <a:srgbClr val="C00000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700"/>
              <a:buChar char="●"/>
            </a:pPr>
            <a:r>
              <a:rPr lang="fr-FR" sz="1700" b="1">
                <a:solidFill>
                  <a:srgbClr val="202124"/>
                </a:solidFill>
                <a:highlight>
                  <a:srgbClr val="FFFFFF"/>
                </a:highlight>
              </a:rPr>
              <a:t>Forfait PCO 7–12 ans (TND)</a:t>
            </a:r>
            <a:endParaRPr sz="170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700"/>
              <a:buChar char="●"/>
            </a:pPr>
            <a:r>
              <a:rPr lang="fr-FR" sz="1700">
                <a:solidFill>
                  <a:srgbClr val="202124"/>
                </a:solidFill>
                <a:highlight>
                  <a:srgbClr val="FFFFFF"/>
                </a:highlight>
              </a:rPr>
              <a:t>Désormais </a:t>
            </a:r>
            <a:r>
              <a:rPr lang="fr-FR" sz="1700" b="1">
                <a:solidFill>
                  <a:srgbClr val="202124"/>
                </a:solidFill>
                <a:highlight>
                  <a:srgbClr val="FFFFFF"/>
                </a:highlight>
              </a:rPr>
              <a:t>généralisé</a:t>
            </a:r>
            <a:r>
              <a:rPr lang="fr-FR" sz="1700">
                <a:solidFill>
                  <a:srgbClr val="202124"/>
                </a:solidFill>
                <a:highlight>
                  <a:srgbClr val="FFFFFF"/>
                </a:highlight>
              </a:rPr>
              <a:t> sur tout le territoire</a:t>
            </a:r>
            <a:endParaRPr sz="17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700"/>
              <a:buChar char="●"/>
            </a:pPr>
            <a:r>
              <a:rPr lang="fr-FR" sz="1700">
                <a:solidFill>
                  <a:srgbClr val="202124"/>
                </a:solidFill>
                <a:highlight>
                  <a:srgbClr val="FFFFFF"/>
                </a:highlight>
              </a:rPr>
              <a:t>Modalités identiques au forfait 0–6 ans (bilan + 35 séances, </a:t>
            </a:r>
            <a:endParaRPr sz="17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700">
                <a:solidFill>
                  <a:srgbClr val="202124"/>
                </a:solidFill>
                <a:highlight>
                  <a:srgbClr val="FFFFFF"/>
                </a:highlight>
              </a:rPr>
              <a:t>1 500 €, renouvelable une seule fois)</a:t>
            </a:r>
            <a:endParaRPr sz="1700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457200" lvl="0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700"/>
              <a:buChar char="●"/>
            </a:pPr>
            <a:r>
              <a:rPr lang="fr-FR" sz="1700" b="1">
                <a:solidFill>
                  <a:srgbClr val="202124"/>
                </a:solidFill>
                <a:highlight>
                  <a:srgbClr val="FFFFFF"/>
                </a:highlight>
              </a:rPr>
              <a:t>Nouveau forfait “paralysie cérébrale / polyhandicap”</a:t>
            </a:r>
            <a:endParaRPr sz="170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1700"/>
              <a:buChar char="●"/>
            </a:pPr>
            <a:r>
              <a:rPr lang="fr-FR" sz="1700">
                <a:solidFill>
                  <a:srgbClr val="202124"/>
                </a:solidFill>
                <a:highlight>
                  <a:srgbClr val="FFFFFF"/>
                </a:highlight>
              </a:rPr>
              <a:t>Couvre jusqu’à </a:t>
            </a:r>
            <a:r>
              <a:rPr lang="fr-FR" sz="1700" b="1">
                <a:solidFill>
                  <a:srgbClr val="202124"/>
                </a:solidFill>
                <a:highlight>
                  <a:srgbClr val="FFFFFF"/>
                </a:highlight>
              </a:rPr>
              <a:t>48 séances par an</a:t>
            </a:r>
            <a:r>
              <a:rPr lang="fr-FR" sz="1700">
                <a:solidFill>
                  <a:srgbClr val="202124"/>
                </a:solidFill>
                <a:highlight>
                  <a:srgbClr val="FFFFFF"/>
                </a:highlight>
              </a:rPr>
              <a:t>, pour les enfants et jeunes </a:t>
            </a:r>
            <a:r>
              <a:rPr lang="fr-FR" sz="1700" b="1">
                <a:solidFill>
                  <a:srgbClr val="202124"/>
                </a:solidFill>
                <a:highlight>
                  <a:srgbClr val="FFFFFF"/>
                </a:highlight>
              </a:rPr>
              <a:t>jusqu’à 20 ans. </a:t>
            </a:r>
            <a:endParaRPr sz="1700" b="1">
              <a:solidFill>
                <a:srgbClr val="202124"/>
              </a:solidFill>
              <a:highlight>
                <a:srgbClr val="FFFFFF"/>
              </a:highlight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>
              <a:solidFill>
                <a:srgbClr val="2E2B21"/>
              </a:solidFill>
            </a:endParaRPr>
          </a:p>
        </p:txBody>
      </p:sp>
      <p:sp>
        <p:nvSpPr>
          <p:cNvPr id="177" name="Google Shape;177;g3850c838392_0_47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8</a:t>
            </a:fld>
            <a:endParaRPr/>
          </a:p>
        </p:txBody>
      </p:sp>
      <p:pic>
        <p:nvPicPr>
          <p:cNvPr id="178" name="Google Shape;178;g3850c838392_0_47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346" y="6231801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7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7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7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389450ed2d3_1_1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4" name="Google Shape;184;g389450ed2d3_1_122"/>
          <p:cNvSpPr/>
          <p:nvPr/>
        </p:nvSpPr>
        <p:spPr>
          <a:xfrm>
            <a:off x="0" y="0"/>
            <a:ext cx="4654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5" name="Google Shape;185;g389450ed2d3_1_122"/>
          <p:cNvSpPr txBox="1">
            <a:spLocks noGrp="1"/>
          </p:cNvSpPr>
          <p:nvPr>
            <p:ph type="title"/>
          </p:nvPr>
        </p:nvSpPr>
        <p:spPr>
          <a:xfrm>
            <a:off x="675942" y="804333"/>
            <a:ext cx="3302400" cy="52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00"/>
              <a:buFont typeface="Twentieth Century"/>
              <a:buNone/>
            </a:pPr>
            <a:r>
              <a:rPr lang="fr-FR" sz="3300" b="1">
                <a:solidFill>
                  <a:srgbClr val="FFFFFF"/>
                </a:solidFill>
              </a:rPr>
              <a:t>2. RETOUR DES SONDAGES</a:t>
            </a:r>
            <a:br>
              <a:rPr lang="fr-FR" sz="3300">
                <a:solidFill>
                  <a:srgbClr val="FFFFFF"/>
                </a:solidFill>
              </a:rPr>
            </a:br>
            <a:endParaRPr sz="3300">
              <a:solidFill>
                <a:srgbClr val="FFFFFF"/>
              </a:solidFill>
            </a:endParaRPr>
          </a:p>
        </p:txBody>
      </p:sp>
      <p:sp>
        <p:nvSpPr>
          <p:cNvPr id="186" name="Google Shape;186;g389450ed2d3_1_122"/>
          <p:cNvSpPr txBox="1"/>
          <p:nvPr/>
        </p:nvSpPr>
        <p:spPr>
          <a:xfrm>
            <a:off x="5223694" y="682412"/>
            <a:ext cx="6126300" cy="56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/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Arial"/>
              <a:buChar char="■"/>
            </a:pPr>
            <a:r>
              <a:rPr lang="fr-FR" sz="3200" b="1" i="0" u="sng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Conclusions  des sondages</a:t>
            </a:r>
            <a:r>
              <a:rPr lang="fr-FR" sz="3200" b="1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2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Arial"/>
              <a:buChar char="■"/>
            </a:pPr>
            <a:r>
              <a:rPr lang="fr-FR" sz="3200" b="1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2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Arial"/>
              <a:buChar char="■"/>
            </a:pPr>
            <a:r>
              <a:rPr lang="fr-FR" sz="3200" b="1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2025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2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Arial"/>
              <a:buNone/>
            </a:pPr>
            <a:endParaRPr sz="3200" b="1" i="0" u="none" strike="noStrike" cap="none">
              <a:solidFill>
                <a:schemeClr val="dk1"/>
              </a:solidFill>
              <a:latin typeface="Oswald Light"/>
              <a:ea typeface="Oswald Light"/>
              <a:cs typeface="Oswald Light"/>
              <a:sym typeface="Oswald Light"/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Arial"/>
              <a:buChar char="■"/>
            </a:pPr>
            <a:r>
              <a:rPr lang="fr-FR" sz="3200" b="1" i="0" u="sng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Orientation en conséquences</a:t>
            </a:r>
            <a:r>
              <a:rPr lang="fr-FR" sz="3200" b="1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 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2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Arial"/>
              <a:buChar char="■"/>
            </a:pPr>
            <a:r>
              <a:rPr lang="fr-FR" sz="3200" b="1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Sur la santé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00150" marR="0" lvl="2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320"/>
              <a:buFont typeface="Arial"/>
              <a:buChar char="■"/>
            </a:pPr>
            <a:r>
              <a:rPr lang="fr-FR" sz="3200" b="1" i="0" u="none" strike="noStrike" cap="none">
                <a:solidFill>
                  <a:schemeClr val="dk1"/>
                </a:solidFill>
                <a:latin typeface="Oswald Light"/>
                <a:ea typeface="Oswald Light"/>
                <a:cs typeface="Oswald Light"/>
                <a:sym typeface="Oswald Light"/>
              </a:rPr>
              <a:t>Sur l’activité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Arial"/>
              <a:buNone/>
            </a:pPr>
            <a:r>
              <a:rPr lang="fr-FR"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	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389450ed2d3_1_122"/>
          <p:cNvSpPr txBox="1">
            <a:spLocks noGrp="1"/>
          </p:cNvSpPr>
          <p:nvPr>
            <p:ph type="sldNum" idx="12"/>
          </p:nvPr>
        </p:nvSpPr>
        <p:spPr>
          <a:xfrm>
            <a:off x="10837334" y="6470704"/>
            <a:ext cx="973800" cy="2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fr-FR"/>
              <a:t>9</a:t>
            </a:fld>
            <a:endParaRPr/>
          </a:p>
        </p:txBody>
      </p:sp>
      <p:pic>
        <p:nvPicPr>
          <p:cNvPr id="188" name="Google Shape;188;g389450ed2d3_1_122" descr="Une image contenant symbole, Police, logo, Graphique&#10;&#10;Description générée automatiquemen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08346" y="6231801"/>
            <a:ext cx="478413" cy="455123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ntégral">
  <a:themeElements>
    <a:clrScheme name="Inté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1734</Words>
  <Application>Microsoft Office PowerPoint</Application>
  <PresentationFormat>Grand écran</PresentationFormat>
  <Paragraphs>231</Paragraphs>
  <Slides>37</Slides>
  <Notes>37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46" baseType="lpstr">
      <vt:lpstr>Oswald</vt:lpstr>
      <vt:lpstr>Aharoni</vt:lpstr>
      <vt:lpstr>Oswald Light</vt:lpstr>
      <vt:lpstr>Wingdings</vt:lpstr>
      <vt:lpstr>Trebuchet MS</vt:lpstr>
      <vt:lpstr>Arial</vt:lpstr>
      <vt:lpstr>Twentieth Century</vt:lpstr>
      <vt:lpstr>Calibri</vt:lpstr>
      <vt:lpstr>Intégral</vt:lpstr>
      <vt:lpstr>WEBINAIRE  NOUVELLES FORMES D’EXERCICE</vt:lpstr>
      <vt:lpstr>suite au décret du 5 août 2025 partageons et anticipons les besoins d’ajustement à venir</vt:lpstr>
      <vt:lpstr> DÉROULÉ   </vt:lpstr>
      <vt:lpstr>1. PRESENTATION DES INTERVENANTS </vt:lpstr>
      <vt:lpstr>2.   Rappel des principes de base de l’exercice en libéral et indépendant de la profession de psychomotricien</vt:lpstr>
      <vt:lpstr>2.   Rappel des nouveaux cadres d’exercice libéral  Cas PCO</vt:lpstr>
      <vt:lpstr>2.   Rappel des nouveaux cadre d’exercice libéral Cas PCO</vt:lpstr>
      <vt:lpstr>2.   nouveaux cadre légal du dispositif PCO - élargi Loi 5 août 2025</vt:lpstr>
      <vt:lpstr>2. RETOUR DES SONDAGES </vt:lpstr>
      <vt:lpstr>2.0. LES RETOURS DES SONDAGES - Evolution de l’exercice libéral Niveau de formation et d’information concernant l’exercice libéral</vt:lpstr>
      <vt:lpstr>2.1. LES RETOURS DES SONDAGES</vt:lpstr>
      <vt:lpstr>2.3. LES RETOURS DES SONDAGES - Espace temps / Projection</vt:lpstr>
      <vt:lpstr>2.1. LES RETOURS DES SONDAGES</vt:lpstr>
      <vt:lpstr>2.1. LES RETOURS DES SONDAGES</vt:lpstr>
      <vt:lpstr>2.4. LES RETOURS DES SONDAGES </vt:lpstr>
      <vt:lpstr>2.4. LES RETOURS DES SONDAGES </vt:lpstr>
      <vt:lpstr>2.4. LES RETOURS DES SONDAGES</vt:lpstr>
      <vt:lpstr>2.4. LES RETOURS DES SONDAGES </vt:lpstr>
      <vt:lpstr>2.4. LES RETOURS DES SONDAGES </vt:lpstr>
      <vt:lpstr>2.4. LES RETOURS DES SONDAGES </vt:lpstr>
      <vt:lpstr>2.3. Résultats Enquête Flash sept. 2025  </vt:lpstr>
      <vt:lpstr>2.3. Résultats Enquête Flash sept. 2025 </vt:lpstr>
      <vt:lpstr>2.3. Résultats Enquête Flash sept. 2025 </vt:lpstr>
      <vt:lpstr>2.3. Résultats Enquête Flash sept. 2025 </vt:lpstr>
      <vt:lpstr>2.4. Résultats Enquête Flash sept. 2025 </vt:lpstr>
      <vt:lpstr>2.4. Résultats Enquête Flash sept. 2025 </vt:lpstr>
      <vt:lpstr>2.4. Résultats Enquête Flash sept. 2025 </vt:lpstr>
      <vt:lpstr>2.4. Résultats Enquête Flash sept. 2025 </vt:lpstr>
      <vt:lpstr>3. Nouvelle forme de l’exercice</vt:lpstr>
      <vt:lpstr>3. Nouvelle forme de l’exercice</vt:lpstr>
      <vt:lpstr>4. CONCLUSION OPÉRATIONNELLE </vt:lpstr>
      <vt:lpstr>4. CONCLUSION OPÉRATIONNELLE </vt:lpstr>
      <vt:lpstr>5. CONCLUSION</vt:lpstr>
      <vt:lpstr>Les dispositifs Réseau</vt:lpstr>
      <vt:lpstr>Présentation PowerPoint</vt:lpstr>
      <vt:lpstr>SITUATION TYPE 1</vt:lpstr>
      <vt:lpstr>SITUATION TYPE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Alexandre PROUTEAU</dc:creator>
  <cp:lastModifiedBy>AFPL Psychomotriciens Libéraux</cp:lastModifiedBy>
  <cp:revision>1</cp:revision>
  <dcterms:created xsi:type="dcterms:W3CDTF">2023-05-16T15:38:22Z</dcterms:created>
  <dcterms:modified xsi:type="dcterms:W3CDTF">2025-10-07T18:07:38Z</dcterms:modified>
</cp:coreProperties>
</file>